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339" r:id="rId2"/>
    <p:sldId id="337" r:id="rId3"/>
    <p:sldId id="282" r:id="rId4"/>
    <p:sldId id="264" r:id="rId5"/>
    <p:sldId id="285" r:id="rId6"/>
    <p:sldId id="341" r:id="rId7"/>
    <p:sldId id="287" r:id="rId8"/>
    <p:sldId id="289" r:id="rId9"/>
    <p:sldId id="290" r:id="rId10"/>
    <p:sldId id="291" r:id="rId11"/>
    <p:sldId id="340" r:id="rId12"/>
    <p:sldId id="293" r:id="rId13"/>
    <p:sldId id="294" r:id="rId14"/>
    <p:sldId id="295" r:id="rId15"/>
    <p:sldId id="296" r:id="rId16"/>
    <p:sldId id="321" r:id="rId17"/>
    <p:sldId id="327" r:id="rId18"/>
    <p:sldId id="328" r:id="rId19"/>
    <p:sldId id="329" r:id="rId20"/>
    <p:sldId id="330" r:id="rId21"/>
    <p:sldId id="331" r:id="rId22"/>
    <p:sldId id="333" r:id="rId23"/>
    <p:sldId id="334" r:id="rId24"/>
    <p:sldId id="335" r:id="rId25"/>
    <p:sldId id="336" r:id="rId26"/>
    <p:sldId id="33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392" autoAdjust="0"/>
  </p:normalViewPr>
  <p:slideViewPr>
    <p:cSldViewPr snapToGrid="0" showGuides="1">
      <p:cViewPr varScale="1">
        <p:scale>
          <a:sx n="67" d="100"/>
          <a:sy n="67" d="100"/>
        </p:scale>
        <p:origin x="68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CF8AA5-15DA-4CE6-9F6E-9B56CC1E8AA7}" type="datetimeFigureOut">
              <a:rPr lang="zh-CN" altLang="en-US" smtClean="0"/>
              <a:t>2019/12/30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70A06-0342-40AF-855F-ED02309E5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647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2009</a:t>
            </a:r>
            <a:r>
              <a:rPr lang="zh-CN" altLang="en-US" dirty="0"/>
              <a:t>年成立，以一个小众的</a:t>
            </a:r>
            <a:r>
              <a:rPr lang="en-US" altLang="zh-CN" dirty="0"/>
              <a:t>ACG</a:t>
            </a:r>
            <a:r>
              <a:rPr lang="zh-CN" altLang="en-US" dirty="0"/>
              <a:t>视频网站闻名，</a:t>
            </a:r>
            <a:r>
              <a:rPr lang="en-US" altLang="zh-CN" dirty="0"/>
              <a:t>2018</a:t>
            </a:r>
            <a:r>
              <a:rPr lang="zh-CN" altLang="en-US" dirty="0"/>
              <a:t>年在纳斯达克上市。根据路演信息，</a:t>
            </a:r>
            <a:r>
              <a:rPr lang="en-US" altLang="zh-CN" dirty="0"/>
              <a:t>2018</a:t>
            </a:r>
            <a:r>
              <a:rPr lang="zh-CN" altLang="en-US" dirty="0"/>
              <a:t>年前两个月</a:t>
            </a:r>
            <a:r>
              <a:rPr lang="en-US" altLang="zh-CN" dirty="0"/>
              <a:t>B</a:t>
            </a:r>
            <a:r>
              <a:rPr lang="zh-CN" altLang="en-US" dirty="0"/>
              <a:t>站平均月活跃用户达到了</a:t>
            </a:r>
            <a:r>
              <a:rPr lang="en-US" altLang="zh-CN" dirty="0"/>
              <a:t>7600</a:t>
            </a:r>
            <a:r>
              <a:rPr lang="zh-CN" altLang="en-US" dirty="0"/>
              <a:t>万</a:t>
            </a:r>
            <a:r>
              <a:rPr lang="en-US" altLang="zh-CN" dirty="0"/>
              <a:t>, “Z</a:t>
            </a:r>
            <a:r>
              <a:rPr lang="zh-CN" altLang="en-US" dirty="0"/>
              <a:t>世代”占全体用户的</a:t>
            </a:r>
            <a:r>
              <a:rPr lang="en-US" altLang="zh-CN" dirty="0"/>
              <a:t>82%</a:t>
            </a:r>
            <a:r>
              <a:rPr lang="zh-CN" altLang="en-US" dirty="0"/>
              <a:t>，</a:t>
            </a:r>
            <a:r>
              <a:rPr lang="en-US" altLang="zh-CN" dirty="0"/>
              <a:t>2017</a:t>
            </a:r>
            <a:r>
              <a:rPr lang="zh-CN" altLang="en-US" dirty="0"/>
              <a:t>年活跃用户平均在线时间达到了</a:t>
            </a:r>
            <a:r>
              <a:rPr lang="en-US" altLang="zh-CN" dirty="0"/>
              <a:t>76</a:t>
            </a:r>
            <a:r>
              <a:rPr lang="zh-CN" altLang="en-US" dirty="0"/>
              <a:t>分钟。</a:t>
            </a:r>
            <a:r>
              <a:rPr lang="en-US" altLang="zh-CN" dirty="0"/>
              <a:t>Z</a:t>
            </a:r>
            <a:r>
              <a:rPr lang="zh-CN" altLang="en-US" dirty="0"/>
              <a:t>世代是指在</a:t>
            </a:r>
            <a:r>
              <a:rPr lang="en-US" altLang="zh-CN" dirty="0"/>
              <a:t>1995-2009</a:t>
            </a:r>
            <a:r>
              <a:rPr lang="zh-CN" altLang="en-US" dirty="0"/>
              <a:t>年间出生的人。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70A06-0342-40AF-855F-ED02309E5AC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071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站为用户提供了图片、博客、短视频、直播、游戏和影视放映等六类多媒体内容，类别覆盖鬼畜、游戏、动漫、番剧等数十个品类。其中以鬼畜、番剧、游戏最为出名。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70A06-0342-40AF-855F-ED02309E5AC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096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70A06-0342-40AF-855F-ED02309E5AC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396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老番茄是有复旦学霸身份加持的</a:t>
            </a:r>
            <a:r>
              <a:rPr lang="en-US" altLang="zh-CN" dirty="0"/>
              <a:t>B</a:t>
            </a:r>
            <a:r>
              <a:rPr lang="zh-CN" altLang="en-US" dirty="0"/>
              <a:t>站著名游戏</a:t>
            </a:r>
            <a:r>
              <a:rPr lang="en-US" altLang="zh-CN" dirty="0"/>
              <a:t>UP</a:t>
            </a:r>
            <a:r>
              <a:rPr lang="zh-CN" altLang="en-US" dirty="0"/>
              <a:t>主，</a:t>
            </a:r>
            <a:r>
              <a:rPr lang="en-US" altLang="zh-CN" dirty="0"/>
              <a:t>PAPI</a:t>
            </a:r>
            <a:r>
              <a:rPr lang="zh-CN" altLang="en-US" dirty="0"/>
              <a:t>酱是做短视频起家的</a:t>
            </a:r>
            <a:r>
              <a:rPr lang="en-US" altLang="zh-CN" dirty="0"/>
              <a:t>UP</a:t>
            </a:r>
            <a:r>
              <a:rPr lang="zh-CN" altLang="en-US" dirty="0"/>
              <a:t>主，华农兄弟是知名土味竹鼠爱好者。 视频方面，排名第一的是韩国综艺</a:t>
            </a:r>
            <a:r>
              <a:rPr lang="en-US" altLang="zh-CN" dirty="0"/>
              <a:t>RUNNING MAN</a:t>
            </a:r>
            <a:r>
              <a:rPr lang="zh-CN" altLang="en-US" dirty="0"/>
              <a:t>，就是韩国跑男。</a:t>
            </a:r>
            <a:r>
              <a:rPr lang="en-US" altLang="zh-CN" dirty="0"/>
              <a:t>《</a:t>
            </a:r>
            <a:r>
              <a:rPr lang="zh-CN" altLang="en-US" dirty="0"/>
              <a:t>我的英雄学院</a:t>
            </a:r>
            <a:r>
              <a:rPr lang="en-US" altLang="zh-CN" dirty="0"/>
              <a:t>》</a:t>
            </a:r>
            <a:r>
              <a:rPr lang="zh-CN" altLang="en-US" dirty="0"/>
              <a:t>是一部日本动漫，</a:t>
            </a:r>
            <a:r>
              <a:rPr lang="en-US" altLang="zh-CN" dirty="0"/>
              <a:t>《</a:t>
            </a:r>
            <a:r>
              <a:rPr lang="zh-CN" altLang="en-US" dirty="0"/>
              <a:t>念诗之王</a:t>
            </a:r>
            <a:r>
              <a:rPr lang="en-US" altLang="zh-CN" dirty="0"/>
              <a:t>》</a:t>
            </a:r>
            <a:r>
              <a:rPr lang="zh-CN" altLang="en-US" dirty="0"/>
              <a:t>是赵本山的春晚鬼畜。</a:t>
            </a:r>
            <a:r>
              <a:rPr lang="en-US" altLang="zh-CN" dirty="0"/>
              <a:t>B</a:t>
            </a:r>
            <a:r>
              <a:rPr lang="zh-CN" altLang="en-US" dirty="0"/>
              <a:t>站拥有粉丝近千万的超级网红，网红</a:t>
            </a:r>
            <a:r>
              <a:rPr lang="en-US" altLang="zh-CN" dirty="0"/>
              <a:t>UP</a:t>
            </a:r>
            <a:r>
              <a:rPr lang="zh-CN" altLang="en-US" dirty="0"/>
              <a:t>主的视频点击量动辄上百万，当然，平台也存在大量的底层</a:t>
            </a:r>
            <a:r>
              <a:rPr lang="en-US" altLang="zh-CN" dirty="0"/>
              <a:t>UP</a:t>
            </a:r>
            <a:r>
              <a:rPr lang="zh-CN" altLang="en-US" dirty="0"/>
              <a:t>主，他们的点击量平平，情况不容乐观。到底是什么因素造成了不同</a:t>
            </a:r>
            <a:r>
              <a:rPr lang="en-US" altLang="zh-CN" dirty="0"/>
              <a:t>UP</a:t>
            </a:r>
            <a:r>
              <a:rPr lang="zh-CN" altLang="en-US" dirty="0"/>
              <a:t>主之间的热度差异？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70A06-0342-40AF-855F-ED02309E5AC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154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性别？时长？品类？还是渠道？让我们一起来康康吧！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70A06-0342-40AF-855F-ED02309E5AC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783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D70A06-0342-40AF-855F-ED02309E5AC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11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32C435-7AB0-4C76-A1E5-C29CC6818E7B}" type="datetimeFigureOut">
              <a:rPr lang="zh-CN" altLang="en-US"/>
              <a:pPr>
                <a:defRPr/>
              </a:pPr>
              <a:t>2019/12/30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F9A37A-BB94-4596-930E-4FE40B9D5E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473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5B23C-27F8-4E46-88AF-36453D83EB1C}" type="datetimeFigureOut">
              <a:rPr lang="zh-CN" altLang="en-US"/>
              <a:pPr>
                <a:defRPr/>
              </a:pPr>
              <a:t>2019/12/30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316925-8EF8-4770-AA56-F99B2AF507B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555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068DA2-D58F-4C74-938D-84E4C03A2C60}" type="datetimeFigureOut">
              <a:rPr lang="zh-CN" altLang="en-US"/>
              <a:pPr>
                <a:defRPr/>
              </a:pPr>
              <a:t>2019/12/30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BA6F26-07A6-4F7F-BBE7-362C3A40333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541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7C4046-1A42-44D9-90F2-F529DA93C498}" type="datetimeFigureOut">
              <a:rPr lang="zh-CN" altLang="en-US"/>
              <a:pPr>
                <a:defRPr/>
              </a:pPr>
              <a:t>2019/12/30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29C799-A8CE-409E-9B24-85FBC622CAD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112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1CA24E-1E14-4202-809D-76FF435686F2}" type="datetimeFigureOut">
              <a:rPr lang="zh-CN" altLang="en-US"/>
              <a:pPr>
                <a:defRPr/>
              </a:pPr>
              <a:t>2019/12/30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644A01-BCE5-42BF-9F3E-0A743B7956B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289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83AF22-99D0-4411-9D1A-76B8F224DBE1}" type="datetimeFigureOut">
              <a:rPr lang="zh-CN" altLang="en-US"/>
              <a:pPr>
                <a:defRPr/>
              </a:pPr>
              <a:t>2019/12/30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82D18D-45C7-4CF7-8F35-DD36172847E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136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36161E-2E80-4CC2-8600-8385247BD64C}" type="datetimeFigureOut">
              <a:rPr lang="zh-CN" altLang="en-US"/>
              <a:pPr>
                <a:defRPr/>
              </a:pPr>
              <a:t>2019/12/30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6ADE76-6116-4D50-A096-0086DE6E1EB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A7A8C5-F85B-4E08-9B86-E8E5488428E3}" type="datetimeFigureOut">
              <a:rPr lang="zh-CN" altLang="en-US"/>
              <a:pPr>
                <a:defRPr/>
              </a:pPr>
              <a:t>2019/12/30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6208D-24CB-4B6A-8760-62BD73CA338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780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D40CE-339E-4C1C-957C-840A9DEC4D2C}" type="datetimeFigureOut">
              <a:rPr lang="zh-CN" altLang="en-US"/>
              <a:pPr>
                <a:defRPr/>
              </a:pPr>
              <a:t>2019/12/30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8F404-4D68-4CF1-A1D1-4545FFCFAAD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77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B34983-85B2-4CB4-A44D-C2C46BAE4469}" type="datetimeFigureOut">
              <a:rPr lang="zh-CN" altLang="en-US"/>
              <a:pPr>
                <a:defRPr/>
              </a:pPr>
              <a:t>2019/12/30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547B9B-1766-479B-AA23-B506E2AC12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9627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5BA346-D779-4C95-81F4-F961984956E8}" type="datetimeFigureOut">
              <a:rPr lang="zh-CN" altLang="en-US"/>
              <a:pPr>
                <a:defRPr/>
              </a:pPr>
              <a:t>2019/12/30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FF7BFB-756C-47A5-9D16-E669BBFD99C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2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4AB167E-7C37-4C39-8808-6CE29E07FC84}" type="datetimeFigureOut">
              <a:rPr lang="zh-CN" altLang="en-US"/>
              <a:pPr>
                <a:defRPr/>
              </a:pPr>
              <a:t>2019/12/30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F205F109-EF71-431C-AD3A-28C87A55BB43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6951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7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0.wdp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hdphoto" Target="../media/hdphoto14.wdp"/><Relationship Id="rId7" Type="http://schemas.microsoft.com/office/2007/relationships/hdphoto" Target="../media/hdphoto16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microsoft.com/office/2007/relationships/hdphoto" Target="../media/hdphoto15.wdp"/><Relationship Id="rId4" Type="http://schemas.openxmlformats.org/officeDocument/2006/relationships/image" Target="../media/image26.png"/><Relationship Id="rId9" Type="http://schemas.microsoft.com/office/2007/relationships/hdphoto" Target="../media/hdphoto17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Relationship Id="rId4" Type="http://schemas.microsoft.com/office/2007/relationships/hdphoto" Target="../media/hdphoto18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0.wdp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3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4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3.png"/><Relationship Id="rId4" Type="http://schemas.microsoft.com/office/2007/relationships/hdphoto" Target="../media/hdphoto5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2">
            <a:alphaModFix amt="29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2">
            <a:extLst>
              <a:ext uri="{FF2B5EF4-FFF2-40B4-BE49-F238E27FC236}">
                <a16:creationId xmlns:a16="http://schemas.microsoft.com/office/drawing/2014/main" id="{BB698217-99D5-4FE2-98AE-564A07DF2604}"/>
              </a:ext>
            </a:extLst>
          </p:cNvPr>
          <p:cNvSpPr/>
          <p:nvPr/>
        </p:nvSpPr>
        <p:spPr>
          <a:xfrm>
            <a:off x="0" y="2687991"/>
            <a:ext cx="12192000" cy="1429305"/>
          </a:xfrm>
          <a:prstGeom prst="rect">
            <a:avLst/>
          </a:prstGeom>
          <a:solidFill>
            <a:srgbClr val="0095C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5666AFA8-949E-476B-A609-5371158CC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4211" y="2967335"/>
            <a:ext cx="10148932" cy="92333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54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kumimoji="0" lang="zh-CN" altLang="en-US" sz="54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站网红</a:t>
            </a:r>
            <a:r>
              <a:rPr kumimoji="0" lang="en-US" altLang="zh-CN" sz="54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</a:t>
            </a:r>
            <a:r>
              <a:rPr kumimoji="0" lang="zh-CN" altLang="en-US" sz="54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主是如何炼成的？</a:t>
            </a:r>
            <a:endParaRPr kumimoji="0" lang="bg-BG" altLang="zh-CN" sz="54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05AAFEAE-1DED-4DB2-9854-1FE47E934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230809"/>
            <a:ext cx="571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71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174363"/>
            <a:ext cx="43604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DE738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数据来源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DE7385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96A077-F0EF-495D-B739-396547CFA8E4}"/>
              </a:ext>
            </a:extLst>
          </p:cNvPr>
          <p:cNvSpPr/>
          <p:nvPr/>
        </p:nvSpPr>
        <p:spPr>
          <a:xfrm>
            <a:off x="6705599" y="2401961"/>
            <a:ext cx="5080000" cy="1031629"/>
          </a:xfrm>
          <a:prstGeom prst="rect">
            <a:avLst/>
          </a:prstGeom>
          <a:solidFill>
            <a:srgbClr val="F26C9E">
              <a:alpha val="17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选择随机抽取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20</a:t>
            </a: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站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作为初始节点，爬取其关注列表的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作为第二层节点，并继续搜索第二层节点各自关注列表中的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作为第三层节点，共获得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21822</a:t>
            </a: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kumimoji="0" lang="zh-CN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E030D85-D958-435E-8F24-23BFF23317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16562" t="153" r="9184" b="1370"/>
          <a:stretch/>
        </p:blipFill>
        <p:spPr>
          <a:xfrm>
            <a:off x="0" y="895928"/>
            <a:ext cx="6077528" cy="6045200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18D313F2-5DC5-4C5C-ADD8-9B37EA66AA2C}"/>
              </a:ext>
            </a:extLst>
          </p:cNvPr>
          <p:cNvGrpSpPr/>
          <p:nvPr/>
        </p:nvGrpSpPr>
        <p:grpSpPr>
          <a:xfrm>
            <a:off x="6705599" y="4265576"/>
            <a:ext cx="2680855" cy="472683"/>
            <a:chOff x="3848100" y="586121"/>
            <a:chExt cx="3163409" cy="557765"/>
          </a:xfrm>
          <a:solidFill>
            <a:srgbClr val="DE7385"/>
          </a:solidFill>
        </p:grpSpPr>
        <p:sp>
          <p:nvSpPr>
            <p:cNvPr id="12" name="任意多边形 18">
              <a:extLst>
                <a:ext uri="{FF2B5EF4-FFF2-40B4-BE49-F238E27FC236}">
                  <a16:creationId xmlns:a16="http://schemas.microsoft.com/office/drawing/2014/main" id="{93E1F2A3-C37D-42D4-9D7E-F68787FF29C0}"/>
                </a:ext>
              </a:extLst>
            </p:cNvPr>
            <p:cNvSpPr/>
            <p:nvPr/>
          </p:nvSpPr>
          <p:spPr>
            <a:xfrm flipH="1">
              <a:off x="3848100" y="586121"/>
              <a:ext cx="3163409" cy="557765"/>
            </a:xfrm>
            <a:custGeom>
              <a:avLst/>
              <a:gdLst>
                <a:gd name="connsiteX0" fmla="*/ 4248150 w 4495800"/>
                <a:gd name="connsiteY0" fmla="*/ 0 h 495300"/>
                <a:gd name="connsiteX1" fmla="*/ 2247900 w 4495800"/>
                <a:gd name="connsiteY1" fmla="*/ 0 h 495300"/>
                <a:gd name="connsiteX2" fmla="*/ 247650 w 4495800"/>
                <a:gd name="connsiteY2" fmla="*/ 0 h 495300"/>
                <a:gd name="connsiteX3" fmla="*/ 0 w 4495800"/>
                <a:gd name="connsiteY3" fmla="*/ 247650 h 495300"/>
                <a:gd name="connsiteX4" fmla="*/ 247650 w 4495800"/>
                <a:gd name="connsiteY4" fmla="*/ 495300 h 495300"/>
                <a:gd name="connsiteX5" fmla="*/ 2247900 w 4495800"/>
                <a:gd name="connsiteY5" fmla="*/ 495300 h 495300"/>
                <a:gd name="connsiteX6" fmla="*/ 4248150 w 4495800"/>
                <a:gd name="connsiteY6" fmla="*/ 495300 h 495300"/>
                <a:gd name="connsiteX7" fmla="*/ 4495800 w 4495800"/>
                <a:gd name="connsiteY7" fmla="*/ 24765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5800" h="495300">
                  <a:moveTo>
                    <a:pt x="4248150" y="0"/>
                  </a:moveTo>
                  <a:lnTo>
                    <a:pt x="2247900" y="0"/>
                  </a:lnTo>
                  <a:lnTo>
                    <a:pt x="247650" y="0"/>
                  </a:lnTo>
                  <a:lnTo>
                    <a:pt x="0" y="247650"/>
                  </a:lnTo>
                  <a:lnTo>
                    <a:pt x="247650" y="495300"/>
                  </a:lnTo>
                  <a:lnTo>
                    <a:pt x="2247900" y="495300"/>
                  </a:lnTo>
                  <a:lnTo>
                    <a:pt x="4248150" y="495300"/>
                  </a:lnTo>
                  <a:lnTo>
                    <a:pt x="4495800" y="2476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029BE424-D5BA-48C5-8595-768EE8535E61}"/>
                </a:ext>
              </a:extLst>
            </p:cNvPr>
            <p:cNvSpPr txBox="1"/>
            <p:nvPr/>
          </p:nvSpPr>
          <p:spPr>
            <a:xfrm>
              <a:off x="4682872" y="647320"/>
              <a:ext cx="1587384" cy="472129"/>
            </a:xfrm>
            <a:prstGeom prst="rect">
              <a:avLst/>
            </a:prstGeom>
            <a:grp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000" b="1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样本容量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438CD16-F4F9-436F-BD03-DC94DC83BC0D}"/>
              </a:ext>
            </a:extLst>
          </p:cNvPr>
          <p:cNvGrpSpPr/>
          <p:nvPr/>
        </p:nvGrpSpPr>
        <p:grpSpPr>
          <a:xfrm>
            <a:off x="6705599" y="1591649"/>
            <a:ext cx="2680855" cy="472683"/>
            <a:chOff x="3848100" y="586121"/>
            <a:chExt cx="3163409" cy="557765"/>
          </a:xfrm>
          <a:solidFill>
            <a:srgbClr val="DE7385"/>
          </a:solidFill>
        </p:grpSpPr>
        <p:sp>
          <p:nvSpPr>
            <p:cNvPr id="15" name="任意多边形 18">
              <a:extLst>
                <a:ext uri="{FF2B5EF4-FFF2-40B4-BE49-F238E27FC236}">
                  <a16:creationId xmlns:a16="http://schemas.microsoft.com/office/drawing/2014/main" id="{E171D816-20A3-40AC-AE71-38BAE0D13AB2}"/>
                </a:ext>
              </a:extLst>
            </p:cNvPr>
            <p:cNvSpPr/>
            <p:nvPr/>
          </p:nvSpPr>
          <p:spPr>
            <a:xfrm flipH="1">
              <a:off x="3848100" y="586121"/>
              <a:ext cx="3163409" cy="557765"/>
            </a:xfrm>
            <a:custGeom>
              <a:avLst/>
              <a:gdLst>
                <a:gd name="connsiteX0" fmla="*/ 4248150 w 4495800"/>
                <a:gd name="connsiteY0" fmla="*/ 0 h 495300"/>
                <a:gd name="connsiteX1" fmla="*/ 2247900 w 4495800"/>
                <a:gd name="connsiteY1" fmla="*/ 0 h 495300"/>
                <a:gd name="connsiteX2" fmla="*/ 247650 w 4495800"/>
                <a:gd name="connsiteY2" fmla="*/ 0 h 495300"/>
                <a:gd name="connsiteX3" fmla="*/ 0 w 4495800"/>
                <a:gd name="connsiteY3" fmla="*/ 247650 h 495300"/>
                <a:gd name="connsiteX4" fmla="*/ 247650 w 4495800"/>
                <a:gd name="connsiteY4" fmla="*/ 495300 h 495300"/>
                <a:gd name="connsiteX5" fmla="*/ 2247900 w 4495800"/>
                <a:gd name="connsiteY5" fmla="*/ 495300 h 495300"/>
                <a:gd name="connsiteX6" fmla="*/ 4248150 w 4495800"/>
                <a:gd name="connsiteY6" fmla="*/ 495300 h 495300"/>
                <a:gd name="connsiteX7" fmla="*/ 4495800 w 4495800"/>
                <a:gd name="connsiteY7" fmla="*/ 24765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5800" h="495300">
                  <a:moveTo>
                    <a:pt x="4248150" y="0"/>
                  </a:moveTo>
                  <a:lnTo>
                    <a:pt x="2247900" y="0"/>
                  </a:lnTo>
                  <a:lnTo>
                    <a:pt x="247650" y="0"/>
                  </a:lnTo>
                  <a:lnTo>
                    <a:pt x="0" y="247650"/>
                  </a:lnTo>
                  <a:lnTo>
                    <a:pt x="247650" y="495300"/>
                  </a:lnTo>
                  <a:lnTo>
                    <a:pt x="2247900" y="495300"/>
                  </a:lnTo>
                  <a:lnTo>
                    <a:pt x="4248150" y="495300"/>
                  </a:lnTo>
                  <a:lnTo>
                    <a:pt x="4495800" y="24765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E19C14E0-4A62-40D4-A08D-CC34C9DE2842}"/>
                </a:ext>
              </a:extLst>
            </p:cNvPr>
            <p:cNvSpPr txBox="1"/>
            <p:nvPr/>
          </p:nvSpPr>
          <p:spPr>
            <a:xfrm>
              <a:off x="4682873" y="647320"/>
              <a:ext cx="1587383" cy="472129"/>
            </a:xfrm>
            <a:prstGeom prst="rect">
              <a:avLst/>
            </a:prstGeom>
            <a:grp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000" b="1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数据获取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930C6C42-28B3-41CE-A8BF-3F6C34F8905D}"/>
              </a:ext>
            </a:extLst>
          </p:cNvPr>
          <p:cNvSpPr/>
          <p:nvPr/>
        </p:nvSpPr>
        <p:spPr>
          <a:xfrm>
            <a:off x="6705599" y="5094361"/>
            <a:ext cx="5176984" cy="708464"/>
          </a:xfrm>
          <a:prstGeom prst="rect">
            <a:avLst/>
          </a:prstGeom>
          <a:solidFill>
            <a:srgbClr val="F26C9E">
              <a:alpha val="17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为研究影响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站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主粉丝数的因素，我们选取了所有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主中发布视频数超过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主，共计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8360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个，作为本次研究的样本集。</a:t>
            </a:r>
          </a:p>
        </p:txBody>
      </p:sp>
    </p:spTree>
    <p:extLst>
      <p:ext uri="{BB962C8B-B14F-4D97-AF65-F5344CB8AC3E}">
        <p14:creationId xmlns:p14="http://schemas.microsoft.com/office/powerpoint/2010/main" val="3128112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174363"/>
            <a:ext cx="43604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DE738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数据说明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DE7385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8" name="表格 11">
            <a:extLst>
              <a:ext uri="{FF2B5EF4-FFF2-40B4-BE49-F238E27FC236}">
                <a16:creationId xmlns:a16="http://schemas.microsoft.com/office/drawing/2014/main" id="{E6C648E4-1D3E-4308-A6E6-A368BDBC757A}"/>
              </a:ext>
            </a:extLst>
          </p:cNvPr>
          <p:cNvGraphicFramePr>
            <a:graphicFrameLocks noGrp="1"/>
          </p:cNvGraphicFramePr>
          <p:nvPr/>
        </p:nvGraphicFramePr>
        <p:xfrm>
          <a:off x="1133874" y="882631"/>
          <a:ext cx="9924251" cy="5092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7121">
                  <a:extLst>
                    <a:ext uri="{9D8B030D-6E8A-4147-A177-3AD203B41FA5}">
                      <a16:colId xmlns:a16="http://schemas.microsoft.com/office/drawing/2014/main" val="155750962"/>
                    </a:ext>
                  </a:extLst>
                </a:gridCol>
                <a:gridCol w="1390688">
                  <a:extLst>
                    <a:ext uri="{9D8B030D-6E8A-4147-A177-3AD203B41FA5}">
                      <a16:colId xmlns:a16="http://schemas.microsoft.com/office/drawing/2014/main" val="2242613359"/>
                    </a:ext>
                  </a:extLst>
                </a:gridCol>
                <a:gridCol w="2558631">
                  <a:extLst>
                    <a:ext uri="{9D8B030D-6E8A-4147-A177-3AD203B41FA5}">
                      <a16:colId xmlns:a16="http://schemas.microsoft.com/office/drawing/2014/main" val="884872178"/>
                    </a:ext>
                  </a:extLst>
                </a:gridCol>
                <a:gridCol w="1913937">
                  <a:extLst>
                    <a:ext uri="{9D8B030D-6E8A-4147-A177-3AD203B41FA5}">
                      <a16:colId xmlns:a16="http://schemas.microsoft.com/office/drawing/2014/main" val="2650907779"/>
                    </a:ext>
                  </a:extLst>
                </a:gridCol>
                <a:gridCol w="3223874">
                  <a:extLst>
                    <a:ext uri="{9D8B030D-6E8A-4147-A177-3AD203B41FA5}">
                      <a16:colId xmlns:a16="http://schemas.microsoft.com/office/drawing/2014/main" val="3120071540"/>
                    </a:ext>
                  </a:extLst>
                </a:gridCol>
              </a:tblGrid>
              <a:tr h="264492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5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变量类别</a:t>
                      </a:r>
                    </a:p>
                  </a:txBody>
                  <a:tcPr marL="88857" marR="88857" marT="44429" marB="44429" anchor="ctr">
                    <a:solidFill>
                      <a:srgbClr val="DE7385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b="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5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变量名</a:t>
                      </a:r>
                    </a:p>
                  </a:txBody>
                  <a:tcPr marL="96861" marR="96861" marT="48429" marB="48429" anchor="ctr">
                    <a:solidFill>
                      <a:srgbClr val="DE73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5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变量说明</a:t>
                      </a:r>
                    </a:p>
                  </a:txBody>
                  <a:tcPr marL="96861" marR="96861" marT="48429" marB="48429" anchor="ctr">
                    <a:solidFill>
                      <a:srgbClr val="DE738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5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取值范围</a:t>
                      </a:r>
                    </a:p>
                  </a:txBody>
                  <a:tcPr marL="96861" marR="96861" marT="48429" marB="48429" anchor="ctr">
                    <a:solidFill>
                      <a:srgbClr val="DE73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194118"/>
                  </a:ext>
                </a:extLst>
              </a:tr>
              <a:tr h="24560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因变量</a:t>
                      </a:r>
                      <a:endParaRPr lang="zh-CN" altLang="en-US" sz="14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88857" marR="88857" marT="44429" marB="44429" anchor="ctr">
                    <a:solidFill>
                      <a:srgbClr val="F5CBD3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zh-CN" altLang="en-US" b="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粉丝数</a:t>
                      </a:r>
                      <a:endParaRPr lang="zh-CN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6861" marR="96861" marT="48429" marB="48429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连续变量</a:t>
                      </a:r>
                      <a:endParaRPr lang="zh-CN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6861" marR="96861" marT="48429" marB="48429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13 ~ 6939197</a:t>
                      </a:r>
                      <a:endParaRPr lang="zh-CN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6861" marR="96861" marT="48429" marB="48429" anchor="ctr">
                    <a:solidFill>
                      <a:srgbClr val="FE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369768"/>
                  </a:ext>
                </a:extLst>
              </a:tr>
              <a:tr h="245605">
                <a:tc rowSpan="17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自变量</a:t>
                      </a:r>
                    </a:p>
                  </a:txBody>
                  <a:tcPr marL="88857" marR="88857" marT="44429" marB="44429" anchor="ctr">
                    <a:solidFill>
                      <a:srgbClr val="F5CBD3"/>
                    </a:solidFill>
                  </a:tcPr>
                </a:tc>
                <a:tc rowSpan="9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个人信息</a:t>
                      </a:r>
                    </a:p>
                  </a:txBody>
                  <a:tcPr marL="88857" marR="88857" marT="44429" marB="44429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代表作个数</a:t>
                      </a:r>
                      <a:endParaRPr lang="zh-CN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6861" marR="96861" marT="48429" marB="48429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单位：个</a:t>
                      </a:r>
                      <a:endParaRPr lang="zh-CN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6861" marR="96861" marT="48429" marB="48429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 ~ 4 </a:t>
                      </a:r>
                      <a:endParaRPr lang="zh-CN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6861" marR="96861" marT="48429" marB="48429" anchor="ctr">
                    <a:solidFill>
                      <a:srgbClr val="F5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503938"/>
                  </a:ext>
                </a:extLst>
              </a:tr>
              <a:tr h="2456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个人标签</a:t>
                      </a:r>
                    </a:p>
                  </a:txBody>
                  <a:tcPr marL="96861" marR="96861" marT="48429" marB="48429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文字</a:t>
                      </a:r>
                    </a:p>
                  </a:txBody>
                  <a:tcPr marL="96861" marR="96861" marT="48429" marB="48429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1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/</a:t>
                      </a:r>
                      <a:endParaRPr lang="zh-CN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6861" marR="96861" marT="48429" marB="48429" anchor="ctr">
                    <a:solidFill>
                      <a:srgbClr val="FE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674056"/>
                  </a:ext>
                </a:extLst>
              </a:tr>
              <a:tr h="2456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是否关联新浪微博</a:t>
                      </a:r>
                      <a:endParaRPr lang="zh-CN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6861" marR="96861" marT="48429" marB="48429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6675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定性变量（</a:t>
                      </a:r>
                      <a:r>
                        <a:rPr lang="en-US" altLang="zh-CN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水平）</a:t>
                      </a:r>
                      <a:endParaRPr lang="zh-CN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72644" marR="72644" marT="48429" marB="48429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6675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是：</a:t>
                      </a:r>
                      <a:r>
                        <a:rPr lang="en-US" altLang="zh-CN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，否：</a:t>
                      </a:r>
                      <a:r>
                        <a:rPr lang="en-US" altLang="zh-CN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72644" marR="72644" marT="48429" marB="48429" anchor="ctr">
                    <a:solidFill>
                      <a:srgbClr val="F5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73433"/>
                  </a:ext>
                </a:extLst>
              </a:tr>
              <a:tr h="2456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是否关联微信</a:t>
                      </a:r>
                      <a:endParaRPr lang="zh-CN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6861" marR="96861" marT="48429" marB="48429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6675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定性变量（</a:t>
                      </a:r>
                      <a:r>
                        <a:rPr lang="en-US" altLang="zh-CN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水平）</a:t>
                      </a:r>
                      <a:endParaRPr lang="zh-CN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72644" marR="72644" marT="48429" marB="48429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667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8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是：</a:t>
                      </a:r>
                      <a:r>
                        <a:rPr lang="en-US" altLang="zh-CN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，否：</a:t>
                      </a:r>
                      <a:r>
                        <a:rPr lang="en-US" altLang="zh-CN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72644" marR="72644" marT="48429" marB="48429" anchor="ctr">
                    <a:solidFill>
                      <a:srgbClr val="FE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444104"/>
                  </a:ext>
                </a:extLst>
              </a:tr>
              <a:tr h="2456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是否关联</a:t>
                      </a:r>
                      <a:r>
                        <a:rPr lang="en-US" altLang="zh-CN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QQ</a:t>
                      </a:r>
                      <a:endParaRPr lang="zh-CN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6861" marR="96861" marT="48429" marB="48429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6675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定性变量（</a:t>
                      </a:r>
                      <a:r>
                        <a:rPr lang="en-US" altLang="zh-CN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水平）</a:t>
                      </a:r>
                      <a:endParaRPr lang="zh-CN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72644" marR="72644" marT="48429" marB="48429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667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8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是：</a:t>
                      </a:r>
                      <a:r>
                        <a:rPr lang="en-US" altLang="zh-CN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，否：</a:t>
                      </a:r>
                      <a:r>
                        <a:rPr lang="en-US" altLang="zh-CN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72644" marR="72644" marT="48429" marB="48429" anchor="ctr">
                    <a:solidFill>
                      <a:srgbClr val="F5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556291"/>
                  </a:ext>
                </a:extLst>
              </a:tr>
              <a:tr h="2456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是否关联淘宝</a:t>
                      </a:r>
                      <a:endParaRPr lang="zh-CN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6861" marR="96861" marT="48429" marB="48429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6675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定性变量（</a:t>
                      </a:r>
                      <a:r>
                        <a:rPr lang="en-US" altLang="zh-CN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水平）</a:t>
                      </a:r>
                      <a:endParaRPr lang="zh-CN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72644" marR="72644" marT="48429" marB="48429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667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8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是：</a:t>
                      </a:r>
                      <a:r>
                        <a:rPr lang="en-US" altLang="zh-CN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，否：</a:t>
                      </a:r>
                      <a:r>
                        <a:rPr lang="en-US" altLang="zh-CN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72644" marR="72644" marT="48429" marB="48429" anchor="ctr">
                    <a:solidFill>
                      <a:srgbClr val="FE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867819"/>
                  </a:ext>
                </a:extLst>
              </a:tr>
              <a:tr h="2456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是否关联邮箱</a:t>
                      </a:r>
                      <a:endParaRPr lang="zh-CN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6861" marR="96861" marT="48429" marB="48429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667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8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定性变量（</a:t>
                      </a:r>
                      <a:r>
                        <a:rPr lang="en-US" altLang="zh-CN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水平）</a:t>
                      </a:r>
                      <a:endParaRPr lang="zh-CN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72644" marR="72644" marT="48429" marB="48429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667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8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是：</a:t>
                      </a:r>
                      <a:r>
                        <a:rPr lang="en-US" altLang="zh-CN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，否：</a:t>
                      </a:r>
                      <a:r>
                        <a:rPr lang="en-US" altLang="zh-CN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72644" marR="72644" marT="48429" marB="48429" anchor="ctr">
                    <a:solidFill>
                      <a:srgbClr val="F5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6365568"/>
                  </a:ext>
                </a:extLst>
              </a:tr>
              <a:tr h="2456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是否关联小红书</a:t>
                      </a:r>
                      <a:endParaRPr lang="zh-CN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6861" marR="96861" marT="48429" marB="48429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667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8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定性变量（</a:t>
                      </a:r>
                      <a:r>
                        <a:rPr lang="en-US" altLang="zh-CN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水平）</a:t>
                      </a:r>
                      <a:endParaRPr lang="zh-CN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72644" marR="72644" marT="48429" marB="48429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667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8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是：</a:t>
                      </a:r>
                      <a:r>
                        <a:rPr lang="en-US" altLang="zh-CN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，否：</a:t>
                      </a:r>
                      <a:r>
                        <a:rPr lang="en-US" altLang="zh-CN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72644" marR="72644" marT="48429" marB="48429" anchor="ctr">
                    <a:solidFill>
                      <a:srgbClr val="FE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3242162"/>
                  </a:ext>
                </a:extLst>
              </a:tr>
              <a:tr h="24560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是否关联抖音</a:t>
                      </a:r>
                      <a:endParaRPr lang="zh-CN" altLang="en-US" sz="11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6861" marR="96861" marT="48429" marB="48429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667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8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定性变量（</a:t>
                      </a:r>
                      <a:r>
                        <a:rPr lang="en-US" altLang="zh-CN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</a:t>
                      </a: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水平）</a:t>
                      </a:r>
                      <a:endParaRPr lang="zh-CN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72644" marR="72644" marT="48429" marB="48429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66675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78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是：</a:t>
                      </a:r>
                      <a:r>
                        <a:rPr lang="en-US" altLang="zh-CN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r>
                        <a:rPr lang="zh-CN" alt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，否：</a:t>
                      </a:r>
                      <a:r>
                        <a:rPr lang="en-US" altLang="zh-CN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endParaRPr lang="zh-CN" altLang="en-US" sz="11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72644" marR="72644" marT="48429" marB="48429" anchor="ctr">
                    <a:solidFill>
                      <a:srgbClr val="F5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905933"/>
                  </a:ext>
                </a:extLst>
              </a:tr>
              <a:tr h="245605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05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主页信息</a:t>
                      </a:r>
                    </a:p>
                  </a:txBody>
                  <a:tcPr marL="88857" marR="88857" marT="44429" marB="44429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发布文章数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4726" marR="4726" marT="4726" marB="0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单位：个</a:t>
                      </a:r>
                      <a:endParaRPr lang="en" altLang="zh-CN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4726" marR="4726" marT="4726" marB="0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zh-CN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～ </a:t>
                      </a:r>
                      <a:r>
                        <a:rPr lang="en-US" altLang="zh-CN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2196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4726" marR="4726" marT="4726" marB="0" anchor="ctr">
                    <a:solidFill>
                      <a:srgbClr val="FE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7276861"/>
                  </a:ext>
                </a:extLst>
              </a:tr>
              <a:tr h="245605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05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发布相册数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4726" marR="4726" marT="4726" marB="0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单位：个</a:t>
                      </a:r>
                      <a:endParaRPr lang="en" altLang="zh-CN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4726" marR="4726" marT="4726" marB="0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zh-CN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～ </a:t>
                      </a:r>
                      <a:r>
                        <a:rPr lang="en-US" altLang="zh-CN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4128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4726" marR="4726" marT="4726" marB="0" anchor="ctr">
                    <a:solidFill>
                      <a:srgbClr val="F5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286399"/>
                  </a:ext>
                </a:extLst>
              </a:tr>
              <a:tr h="245605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05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发布视频数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4726" marR="4726" marT="4726" marB="0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单位：个</a:t>
                      </a:r>
                      <a:endParaRPr lang="en" altLang="zh-CN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4726" marR="4726" marT="4726" marB="0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zh-CN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51</a:t>
                      </a: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～ </a:t>
                      </a:r>
                      <a:r>
                        <a:rPr lang="en-US" altLang="zh-CN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24294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4726" marR="4726" marT="4726" marB="0" anchor="ctr">
                    <a:solidFill>
                      <a:srgbClr val="FE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532322"/>
                  </a:ext>
                </a:extLst>
              </a:tr>
              <a:tr h="245605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05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发布频道数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4726" marR="4726" marT="4726" marB="0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单位：个</a:t>
                      </a:r>
                      <a:endParaRPr lang="en" altLang="zh-CN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4726" marR="4726" marT="4726" marB="0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zh-CN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～ </a:t>
                      </a:r>
                      <a:r>
                        <a:rPr lang="en-US" altLang="zh-CN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11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4726" marR="4726" marT="4726" marB="0" anchor="ctr">
                    <a:solidFill>
                      <a:srgbClr val="F5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900978"/>
                  </a:ext>
                </a:extLst>
              </a:tr>
              <a:tr h="364901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05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主要发布的视频品类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4726" marR="4726" marT="4726" marB="0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定性变量（</a:t>
                      </a:r>
                      <a:r>
                        <a:rPr lang="en-US" altLang="zh-CN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11</a:t>
                      </a: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水平）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4726" marR="4726" marT="4726" marB="0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     动画、娱乐、影视、时尚、游戏、生活、科技、</a:t>
                      </a:r>
                      <a:endParaRPr lang="en-US" altLang="zh-CN" sz="110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舞蹈、音乐、鬼畜、其他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4726" marR="4726" marT="4726" marB="0" anchor="ctr">
                    <a:solidFill>
                      <a:srgbClr val="FE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723165"/>
                  </a:ext>
                </a:extLst>
              </a:tr>
              <a:tr h="245753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05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主品类视频占所有视频比例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4726" marR="4726" marT="4726" marB="0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连续变量</a:t>
                      </a:r>
                      <a:endParaRPr lang="en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4726" marR="4726" marT="4726" marB="0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zh-CN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</a:t>
                      </a: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～ </a:t>
                      </a:r>
                      <a:r>
                        <a:rPr lang="en-US" altLang="zh-CN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4726" marR="4726" marT="4726" marB="0" anchor="ctr">
                    <a:solidFill>
                      <a:srgbClr val="F5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5333651"/>
                  </a:ext>
                </a:extLst>
              </a:tr>
              <a:tr h="245753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05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近期视频信息</a:t>
                      </a:r>
                    </a:p>
                  </a:txBody>
                  <a:tcPr marL="88857" marR="88857" marT="44429" marB="44429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marL="66675" marR="66675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近期</a:t>
                      </a:r>
                      <a:r>
                        <a:rPr lang="zh-CN" sz="11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视频平均播放量</a:t>
                      </a:r>
                    </a:p>
                  </a:txBody>
                  <a:tcPr marL="72644" marR="72644" marT="0" marB="0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单位：次</a:t>
                      </a:r>
                      <a:endParaRPr lang="en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4726" marR="4726" marT="4726" marB="0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zh-CN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</a:t>
                      </a: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～ </a:t>
                      </a:r>
                      <a:r>
                        <a:rPr lang="en-US" altLang="zh-CN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6711586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4726" marR="4726" marT="4726" marB="0" anchor="ctr">
                    <a:solidFill>
                      <a:srgbClr val="FE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481853"/>
                  </a:ext>
                </a:extLst>
              </a:tr>
              <a:tr h="245753">
                <a:tc vMerge="1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050" b="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6675" marR="66675" algn="ctr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近期</a:t>
                      </a:r>
                      <a:r>
                        <a:rPr lang="zh-CN" sz="1100" kern="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视频平均时长</a:t>
                      </a:r>
                    </a:p>
                  </a:txBody>
                  <a:tcPr marL="72644" marR="72644" marT="0" marB="0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单位：秒</a:t>
                      </a:r>
                      <a:endParaRPr lang="en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4726" marR="4726" marT="4726" marB="0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zh-CN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12</a:t>
                      </a:r>
                      <a:r>
                        <a:rPr lang="zh-CN" altLang="en-US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 ～ </a:t>
                      </a:r>
                      <a:r>
                        <a:rPr lang="en-US" altLang="zh-CN" sz="1100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146084.2 </a:t>
                      </a:r>
                      <a:endParaRPr lang="zh-CN" altLang="en-US" sz="1100" b="0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4726" marR="4726" marT="4726" marB="0" anchor="ctr">
                    <a:solidFill>
                      <a:srgbClr val="F5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816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6716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2">
            <a:alphaModFix amt="29000"/>
            <a:lum/>
          </a:blip>
          <a:srcRect/>
          <a:stretch>
            <a:fillRect t="-21000" b="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0095C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1" name="文本框 12"/>
          <p:cNvSpPr txBox="1">
            <a:spLocks noChangeArrowheads="1"/>
          </p:cNvSpPr>
          <p:nvPr/>
        </p:nvSpPr>
        <p:spPr bwMode="auto">
          <a:xfrm>
            <a:off x="2762249" y="3632200"/>
            <a:ext cx="479309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描述性分析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AA7E7C-FAFB-4DB5-A594-DF987B969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082" y="4913744"/>
            <a:ext cx="6309907" cy="1944255"/>
          </a:xfrm>
          <a:prstGeom prst="rect">
            <a:avLst/>
          </a:prstGeom>
        </p:spPr>
      </p:pic>
      <p:sp>
        <p:nvSpPr>
          <p:cNvPr id="7" name="文本框 8">
            <a:extLst>
              <a:ext uri="{FF2B5EF4-FFF2-40B4-BE49-F238E27FC236}">
                <a16:creationId xmlns:a16="http://schemas.microsoft.com/office/drawing/2014/main" id="{7393E7A2-7314-41A6-92EF-1F098ACDB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44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4400" b="1" i="0" u="none" strike="noStrike" kern="1200" cap="none" spc="0" normalizeH="0" baseline="0" noProof="0" dirty="0">
              <a:ln>
                <a:noFill/>
              </a:ln>
              <a:solidFill>
                <a:srgbClr val="0095C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18">
            <a:extLst>
              <a:ext uri="{FF2B5EF4-FFF2-40B4-BE49-F238E27FC236}">
                <a16:creationId xmlns:a16="http://schemas.microsoft.com/office/drawing/2014/main" id="{34CEAD5D-6BE3-4900-BA84-4066B3C20AD3}"/>
              </a:ext>
            </a:extLst>
          </p:cNvPr>
          <p:cNvSpPr>
            <a:spLocks/>
          </p:cNvSpPr>
          <p:nvPr/>
        </p:nvSpPr>
        <p:spPr bwMode="auto">
          <a:xfrm>
            <a:off x="428625" y="4899025"/>
            <a:ext cx="2082800" cy="976313"/>
          </a:xfrm>
          <a:custGeom>
            <a:avLst/>
            <a:gdLst>
              <a:gd name="T0" fmla="*/ 1377475 w 2083287"/>
              <a:gd name="T1" fmla="*/ 0 h 976698"/>
              <a:gd name="T2" fmla="*/ 2081826 w 2083287"/>
              <a:gd name="T3" fmla="*/ 0 h 976698"/>
              <a:gd name="T4" fmla="*/ 2062660 w 2083287"/>
              <a:gd name="T5" fmla="*/ 198213 h 976698"/>
              <a:gd name="T6" fmla="*/ 1739671 w 2083287"/>
              <a:gd name="T7" fmla="*/ 711148 h 976698"/>
              <a:gd name="T8" fmla="*/ 821304 w 2083287"/>
              <a:gd name="T9" fmla="*/ 975543 h 976698"/>
              <a:gd name="T10" fmla="*/ 0 w 2083287"/>
              <a:gd name="T11" fmla="*/ 807098 h 976698"/>
              <a:gd name="T12" fmla="*/ 0 w 2083287"/>
              <a:gd name="T13" fmla="*/ 199411 h 976698"/>
              <a:gd name="T14" fmla="*/ 772238 w 2083287"/>
              <a:gd name="T15" fmla="*/ 446752 h 976698"/>
              <a:gd name="T16" fmla="*/ 1215958 w 2083287"/>
              <a:gd name="T17" fmla="*/ 323082 h 976698"/>
              <a:gd name="T18" fmla="*/ 1369952 w 2083287"/>
              <a:gd name="T19" fmla="*/ 78808 h 976698"/>
              <a:gd name="T20" fmla="*/ 1377475 w 2083287"/>
              <a:gd name="T21" fmla="*/ 0 h 976698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83287"/>
              <a:gd name="T34" fmla="*/ 0 h 976698"/>
              <a:gd name="T35" fmla="*/ 2083287 w 2083287"/>
              <a:gd name="T36" fmla="*/ 976698 h 976698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83287" h="976698">
                <a:moveTo>
                  <a:pt x="1378441" y="0"/>
                </a:moveTo>
                <a:lnTo>
                  <a:pt x="2083287" y="0"/>
                </a:lnTo>
                <a:lnTo>
                  <a:pt x="2064107" y="198447"/>
                </a:lnTo>
                <a:cubicBezTo>
                  <a:pt x="2021012" y="408454"/>
                  <a:pt x="1913273" y="579634"/>
                  <a:pt x="1740892" y="711989"/>
                </a:cubicBezTo>
                <a:cubicBezTo>
                  <a:pt x="1511050" y="888462"/>
                  <a:pt x="1204713" y="976698"/>
                  <a:pt x="821880" y="976698"/>
                </a:cubicBezTo>
                <a:cubicBezTo>
                  <a:pt x="481743" y="976698"/>
                  <a:pt x="207783" y="920483"/>
                  <a:pt x="0" y="808053"/>
                </a:cubicBezTo>
                <a:lnTo>
                  <a:pt x="0" y="199648"/>
                </a:lnTo>
                <a:cubicBezTo>
                  <a:pt x="220592" y="364736"/>
                  <a:pt x="478185" y="447280"/>
                  <a:pt x="772781" y="447280"/>
                </a:cubicBezTo>
                <a:cubicBezTo>
                  <a:pt x="959216" y="447280"/>
                  <a:pt x="1107226" y="406008"/>
                  <a:pt x="1216810" y="323464"/>
                </a:cubicBezTo>
                <a:cubicBezTo>
                  <a:pt x="1298998" y="261556"/>
                  <a:pt x="1350365" y="180035"/>
                  <a:pt x="1370912" y="78901"/>
                </a:cubicBezTo>
                <a:lnTo>
                  <a:pt x="137844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999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174363"/>
            <a:ext cx="43604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网红现状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0095C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24A31F1-B824-4860-B7E8-751C4331F4BC}"/>
              </a:ext>
            </a:extLst>
          </p:cNvPr>
          <p:cNvSpPr txBox="1"/>
          <p:nvPr/>
        </p:nvSpPr>
        <p:spPr>
          <a:xfrm>
            <a:off x="3169100" y="720853"/>
            <a:ext cx="5115918" cy="626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用粉丝数定义网红程度为：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小透明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小网红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大网红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95C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1565B9F6-F9F8-4769-862A-BFC6FCB3E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354640"/>
              </p:ext>
            </p:extLst>
          </p:nvPr>
        </p:nvGraphicFramePr>
        <p:xfrm>
          <a:off x="545974" y="3175385"/>
          <a:ext cx="5254463" cy="2320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5132">
                  <a:extLst>
                    <a:ext uri="{9D8B030D-6E8A-4147-A177-3AD203B41FA5}">
                      <a16:colId xmlns:a16="http://schemas.microsoft.com/office/drawing/2014/main" val="2745888765"/>
                    </a:ext>
                  </a:extLst>
                </a:gridCol>
                <a:gridCol w="880533">
                  <a:extLst>
                    <a:ext uri="{9D8B030D-6E8A-4147-A177-3AD203B41FA5}">
                      <a16:colId xmlns:a16="http://schemas.microsoft.com/office/drawing/2014/main" val="3246603414"/>
                    </a:ext>
                  </a:extLst>
                </a:gridCol>
                <a:gridCol w="1161926">
                  <a:extLst>
                    <a:ext uri="{9D8B030D-6E8A-4147-A177-3AD203B41FA5}">
                      <a16:colId xmlns:a16="http://schemas.microsoft.com/office/drawing/2014/main" val="1465746844"/>
                    </a:ext>
                  </a:extLst>
                </a:gridCol>
                <a:gridCol w="996392">
                  <a:extLst>
                    <a:ext uri="{9D8B030D-6E8A-4147-A177-3AD203B41FA5}">
                      <a16:colId xmlns:a16="http://schemas.microsoft.com/office/drawing/2014/main" val="276277456"/>
                    </a:ext>
                  </a:extLst>
                </a:gridCol>
                <a:gridCol w="1280480">
                  <a:extLst>
                    <a:ext uri="{9D8B030D-6E8A-4147-A177-3AD203B41FA5}">
                      <a16:colId xmlns:a16="http://schemas.microsoft.com/office/drawing/2014/main" val="2114922969"/>
                    </a:ext>
                  </a:extLst>
                </a:gridCol>
              </a:tblGrid>
              <a:tr h="61059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类型</a:t>
                      </a:r>
                    </a:p>
                  </a:txBody>
                  <a:tcPr anchor="ctr">
                    <a:solidFill>
                      <a:srgbClr val="0095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UP</a:t>
                      </a:r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主</a:t>
                      </a:r>
                      <a:endParaRPr lang="en-US" altLang="zh-CN" sz="1400" b="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algn="ctr"/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人数</a:t>
                      </a:r>
                    </a:p>
                  </a:txBody>
                  <a:tcPr anchor="ctr">
                    <a:solidFill>
                      <a:srgbClr val="0095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粉丝数</a:t>
                      </a:r>
                    </a:p>
                  </a:txBody>
                  <a:tcPr anchor="ctr">
                    <a:solidFill>
                      <a:srgbClr val="0095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粉丝数</a:t>
                      </a:r>
                      <a:endParaRPr lang="en-US" altLang="zh-CN" sz="1400" b="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algn="ctr"/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均值</a:t>
                      </a:r>
                    </a:p>
                  </a:txBody>
                  <a:tcPr anchor="ctr">
                    <a:solidFill>
                      <a:srgbClr val="0095C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近期视频</a:t>
                      </a:r>
                      <a:endParaRPr lang="en-US" altLang="zh-CN" sz="1400" b="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播放量均值</a:t>
                      </a:r>
                    </a:p>
                  </a:txBody>
                  <a:tcPr anchor="ctr">
                    <a:solidFill>
                      <a:srgbClr val="009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34971"/>
                  </a:ext>
                </a:extLst>
              </a:tr>
              <a:tr h="4274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大网红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2271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&gt;10</a:t>
                      </a:r>
                      <a:r>
                        <a:rPr lang="zh-CN" altLang="en-US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万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40</a:t>
                      </a:r>
                      <a:r>
                        <a:rPr lang="zh-CN" altLang="en-US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万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16.8</a:t>
                      </a:r>
                      <a:r>
                        <a:rPr lang="zh-CN" altLang="en-US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万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641507"/>
                  </a:ext>
                </a:extLst>
              </a:tr>
              <a:tr h="4274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小网红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2933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2~10</a:t>
                      </a:r>
                      <a:r>
                        <a:rPr lang="zh-CN" altLang="en-US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万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</a:t>
                      </a:r>
                      <a:r>
                        <a:rPr lang="zh-CN" altLang="en-US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万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</a:t>
                      </a:r>
                      <a:r>
                        <a:rPr lang="zh-CN" altLang="en-US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万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779784"/>
                  </a:ext>
                </a:extLst>
              </a:tr>
              <a:tr h="4274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小透明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3156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&lt;2</a:t>
                      </a:r>
                      <a:r>
                        <a:rPr lang="zh-CN" altLang="en-US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万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7.7</a:t>
                      </a:r>
                      <a:r>
                        <a:rPr lang="zh-CN" altLang="en-US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千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9.7</a:t>
                      </a:r>
                      <a:r>
                        <a:rPr lang="zh-CN" altLang="en-US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千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758224"/>
                  </a:ext>
                </a:extLst>
              </a:tr>
              <a:tr h="4274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整体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8360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13~694</a:t>
                      </a:r>
                      <a:r>
                        <a:rPr lang="zh-CN" altLang="en-US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万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12.8</a:t>
                      </a:r>
                      <a:r>
                        <a:rPr lang="zh-CN" altLang="en-US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万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6.0</a:t>
                      </a:r>
                      <a:r>
                        <a:rPr lang="zh-CN" altLang="en-US" sz="120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万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426675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9870B472-D09F-48AE-B93B-0602804BD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0037" y="2812335"/>
            <a:ext cx="5116944" cy="3070168"/>
          </a:xfrm>
          <a:prstGeom prst="rect">
            <a:avLst/>
          </a:prstGeom>
        </p:spPr>
      </p:pic>
      <p:sp>
        <p:nvSpPr>
          <p:cNvPr id="8" name="Oval 10">
            <a:extLst>
              <a:ext uri="{FF2B5EF4-FFF2-40B4-BE49-F238E27FC236}">
                <a16:creationId xmlns:a16="http://schemas.microsoft.com/office/drawing/2014/main" id="{246BC343-C1D8-49A3-84B2-F9A4C69797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76081" y="908628"/>
            <a:ext cx="447882" cy="449119"/>
          </a:xfrm>
          <a:prstGeom prst="ellipse">
            <a:avLst/>
          </a:prstGeom>
          <a:solidFill>
            <a:srgbClr val="0095C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Picture 15" descr="bulb.png">
            <a:extLst>
              <a:ext uri="{FF2B5EF4-FFF2-40B4-BE49-F238E27FC236}">
                <a16:creationId xmlns:a16="http://schemas.microsoft.com/office/drawing/2014/main" id="{37F0AC14-3CDF-4E48-8172-EAFE9BF7C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424" y="1007487"/>
            <a:ext cx="260687" cy="262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19">
            <a:extLst>
              <a:ext uri="{FF2B5EF4-FFF2-40B4-BE49-F238E27FC236}">
                <a16:creationId xmlns:a16="http://schemas.microsoft.com/office/drawing/2014/main" id="{C9B2061F-8414-4A55-A77C-2B5C668B6F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576081" y="1904568"/>
            <a:ext cx="440254" cy="441469"/>
          </a:xfrm>
          <a:prstGeom prst="ellipse">
            <a:avLst/>
          </a:prstGeom>
          <a:solidFill>
            <a:srgbClr val="0095C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Picture 23" descr="cloud.png">
            <a:extLst>
              <a:ext uri="{FF2B5EF4-FFF2-40B4-BE49-F238E27FC236}">
                <a16:creationId xmlns:a16="http://schemas.microsoft.com/office/drawing/2014/main" id="{A069665C-815D-4E66-B41D-B3578E1A92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12" y="1995488"/>
            <a:ext cx="254055" cy="25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CE2FFA5-E971-4A47-8625-65DE7C74DD49}"/>
              </a:ext>
            </a:extLst>
          </p:cNvPr>
          <p:cNvSpPr txBox="1"/>
          <p:nvPr/>
        </p:nvSpPr>
        <p:spPr>
          <a:xfrm>
            <a:off x="3219900" y="1740805"/>
            <a:ext cx="4741845" cy="572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超过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1/4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主成为大网红，其中标明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男性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的居多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6507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174363"/>
            <a:ext cx="43604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网红现状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0095C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CC018BFD-87DB-4AE0-A046-A409997AC346}"/>
              </a:ext>
            </a:extLst>
          </p:cNvPr>
          <p:cNvCxnSpPr>
            <a:cxnSpLocks/>
          </p:cNvCxnSpPr>
          <p:nvPr/>
        </p:nvCxnSpPr>
        <p:spPr>
          <a:xfrm flipH="1">
            <a:off x="7298263" y="2643930"/>
            <a:ext cx="1" cy="1297790"/>
          </a:xfrm>
          <a:prstGeom prst="line">
            <a:avLst/>
          </a:prstGeom>
          <a:ln w="76200">
            <a:solidFill>
              <a:srgbClr val="009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873BB36-383A-4A32-B6E4-29378D12FFBC}"/>
              </a:ext>
            </a:extLst>
          </p:cNvPr>
          <p:cNvCxnSpPr>
            <a:cxnSpLocks/>
          </p:cNvCxnSpPr>
          <p:nvPr/>
        </p:nvCxnSpPr>
        <p:spPr>
          <a:xfrm>
            <a:off x="7314442" y="4287130"/>
            <a:ext cx="0" cy="1612470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CE71EA3-D2DE-4CE9-A810-314298D996CA}"/>
              </a:ext>
            </a:extLst>
          </p:cNvPr>
          <p:cNvSpPr txBox="1"/>
          <p:nvPr/>
        </p:nvSpPr>
        <p:spPr>
          <a:xfrm>
            <a:off x="7427983" y="2497511"/>
            <a:ext cx="5240832" cy="1486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对比不同品类来看：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AA3D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生活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AA3D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游戏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主的大网红最多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AA3D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娱乐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主的大网红最少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96B9000-6B76-4228-AE51-D92C7955CD66}"/>
              </a:ext>
            </a:extLst>
          </p:cNvPr>
          <p:cNvSpPr txBox="1"/>
          <p:nvPr/>
        </p:nvSpPr>
        <p:spPr>
          <a:xfrm>
            <a:off x="7476111" y="4171316"/>
            <a:ext cx="5144577" cy="17977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分品类内部结构来看：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AA3D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游戏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AA3D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小透明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占比最大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AA3D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时尚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AA3D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小网红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占比最大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AA3D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生活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AA3D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舞蹈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AA3D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大小网红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占比基本持平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0A044EF-5207-4C51-8F9B-1D25BFB56DF7}"/>
              </a:ext>
            </a:extLst>
          </p:cNvPr>
          <p:cNvSpPr txBox="1"/>
          <p:nvPr/>
        </p:nvSpPr>
        <p:spPr>
          <a:xfrm>
            <a:off x="7427983" y="940183"/>
            <a:ext cx="4763267" cy="1330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整体来看：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AA3D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游戏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主数量最多，</a:t>
            </a: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AA3D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生活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类次之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2AA3D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女性向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主数量整体多于男性向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D4111AF-D246-4B3E-BDDA-C42985D26D9B}"/>
              </a:ext>
            </a:extLst>
          </p:cNvPr>
          <p:cNvCxnSpPr>
            <a:cxnSpLocks/>
          </p:cNvCxnSpPr>
          <p:nvPr/>
        </p:nvCxnSpPr>
        <p:spPr>
          <a:xfrm>
            <a:off x="7293634" y="1039320"/>
            <a:ext cx="0" cy="1231484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F580CC7-81BD-4729-88DF-2ADC3447B88D}"/>
              </a:ext>
            </a:extLst>
          </p:cNvPr>
          <p:cNvGrpSpPr/>
          <p:nvPr/>
        </p:nvGrpSpPr>
        <p:grpSpPr>
          <a:xfrm>
            <a:off x="247692" y="1160623"/>
            <a:ext cx="6276093" cy="5128730"/>
            <a:chOff x="819344" y="1597246"/>
            <a:chExt cx="5035155" cy="4114654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4765B8B-2427-42BA-A66C-A3363716D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rcRect r="14340"/>
            <a:stretch/>
          </p:blipFill>
          <p:spPr>
            <a:xfrm>
              <a:off x="819344" y="1597246"/>
              <a:ext cx="5035155" cy="4114654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B8459BA1-10A5-4685-BD9B-5E76BFB1E2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rcRect l="83154" t="24846" r="-146" b="29701"/>
            <a:stretch/>
          </p:blipFill>
          <p:spPr>
            <a:xfrm>
              <a:off x="4706926" y="2740871"/>
              <a:ext cx="934024" cy="1748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6340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174363"/>
            <a:ext cx="43604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网红现状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0095C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6B9B522-2951-4C67-ABF9-067920099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22901" y="1250967"/>
            <a:ext cx="6541165" cy="4578815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E97E4A5C-7C8C-4483-A74A-35BD87D1144E}"/>
              </a:ext>
            </a:extLst>
          </p:cNvPr>
          <p:cNvCxnSpPr>
            <a:cxnSpLocks/>
          </p:cNvCxnSpPr>
          <p:nvPr/>
        </p:nvCxnSpPr>
        <p:spPr>
          <a:xfrm>
            <a:off x="7829343" y="2973536"/>
            <a:ext cx="0" cy="721582"/>
          </a:xfrm>
          <a:prstGeom prst="line">
            <a:avLst/>
          </a:prstGeom>
          <a:ln w="76200">
            <a:solidFill>
              <a:srgbClr val="0095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BF6364B-649F-4E90-980A-C31AF6A2DA8C}"/>
              </a:ext>
            </a:extLst>
          </p:cNvPr>
          <p:cNvCxnSpPr>
            <a:cxnSpLocks/>
          </p:cNvCxnSpPr>
          <p:nvPr/>
        </p:nvCxnSpPr>
        <p:spPr>
          <a:xfrm>
            <a:off x="7829343" y="4784436"/>
            <a:ext cx="0" cy="720436"/>
          </a:xfrm>
          <a:prstGeom prst="line">
            <a:avLst/>
          </a:prstGeom>
          <a:ln w="762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079A022-5D79-47A9-8122-FDFE34AB5915}"/>
              </a:ext>
            </a:extLst>
          </p:cNvPr>
          <p:cNvCxnSpPr>
            <a:cxnSpLocks/>
          </p:cNvCxnSpPr>
          <p:nvPr/>
        </p:nvCxnSpPr>
        <p:spPr>
          <a:xfrm>
            <a:off x="7829343" y="1099127"/>
            <a:ext cx="0" cy="785091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03D63E2A-8649-4066-97D8-1875FB4DD0E9}"/>
              </a:ext>
            </a:extLst>
          </p:cNvPr>
          <p:cNvSpPr txBox="1"/>
          <p:nvPr/>
        </p:nvSpPr>
        <p:spPr>
          <a:xfrm>
            <a:off x="8000638" y="1198802"/>
            <a:ext cx="3923508" cy="46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AA3D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生活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类男女网红占比较为靠近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8A62638-1D64-4B1E-8F0A-7F3E81D852C3}"/>
              </a:ext>
            </a:extLst>
          </p:cNvPr>
          <p:cNvSpPr txBox="1"/>
          <p:nvPr/>
        </p:nvSpPr>
        <p:spPr>
          <a:xfrm>
            <a:off x="8000638" y="2884438"/>
            <a:ext cx="3923508" cy="83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男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主有优势的品类：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 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AA3D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鬼畜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 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AA3D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游戏</a:t>
            </a:r>
            <a:endParaRPr kumimoji="1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2AA3D3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CD966B1-B48F-42D1-8D38-E2C1F4557028}"/>
              </a:ext>
            </a:extLst>
          </p:cNvPr>
          <p:cNvSpPr txBox="1"/>
          <p:nvPr/>
        </p:nvSpPr>
        <p:spPr>
          <a:xfrm>
            <a:off x="8000638" y="4712854"/>
            <a:ext cx="3923508" cy="838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女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主有优势的品类：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AA3D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舞蹈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               </a:t>
            </a:r>
            <a:r>
              <a:rPr kumimoji="1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AA3D3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时尚</a:t>
            </a:r>
            <a:endParaRPr kumimoji="1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2AA3D3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4" name="smart-technology-symbol_36405">
            <a:extLst>
              <a:ext uri="{FF2B5EF4-FFF2-40B4-BE49-F238E27FC236}">
                <a16:creationId xmlns:a16="http://schemas.microsoft.com/office/drawing/2014/main" id="{615D8DE0-78BA-4939-80BC-F1BCAAC14A7B}"/>
              </a:ext>
            </a:extLst>
          </p:cNvPr>
          <p:cNvSpPr>
            <a:spLocks noChangeAspect="1"/>
          </p:cNvSpPr>
          <p:nvPr/>
        </p:nvSpPr>
        <p:spPr bwMode="auto">
          <a:xfrm>
            <a:off x="8469706" y="3346093"/>
            <a:ext cx="357996" cy="357689"/>
          </a:xfrm>
          <a:custGeom>
            <a:avLst/>
            <a:gdLst>
              <a:gd name="connsiteX0" fmla="*/ 287026 w 573852"/>
              <a:gd name="connsiteY0" fmla="*/ 374041 h 573361"/>
              <a:gd name="connsiteX1" fmla="*/ 297027 w 573852"/>
              <a:gd name="connsiteY1" fmla="*/ 383352 h 573361"/>
              <a:gd name="connsiteX2" fmla="*/ 287026 w 573852"/>
              <a:gd name="connsiteY2" fmla="*/ 392663 h 573361"/>
              <a:gd name="connsiteX3" fmla="*/ 277025 w 573852"/>
              <a:gd name="connsiteY3" fmla="*/ 383352 h 573361"/>
              <a:gd name="connsiteX4" fmla="*/ 287026 w 573852"/>
              <a:gd name="connsiteY4" fmla="*/ 374041 h 573361"/>
              <a:gd name="connsiteX5" fmla="*/ 469309 w 573852"/>
              <a:gd name="connsiteY5" fmla="*/ 322516 h 573361"/>
              <a:gd name="connsiteX6" fmla="*/ 400419 w 573852"/>
              <a:gd name="connsiteY6" fmla="*/ 399919 h 573361"/>
              <a:gd name="connsiteX7" fmla="*/ 322919 w 573852"/>
              <a:gd name="connsiteY7" fmla="*/ 468723 h 573361"/>
              <a:gd name="connsiteX8" fmla="*/ 479355 w 573852"/>
              <a:gd name="connsiteY8" fmla="*/ 530359 h 573361"/>
              <a:gd name="connsiteX9" fmla="*/ 518105 w 573852"/>
              <a:gd name="connsiteY9" fmla="*/ 517458 h 573361"/>
              <a:gd name="connsiteX10" fmla="*/ 469309 w 573852"/>
              <a:gd name="connsiteY10" fmla="*/ 322516 h 573361"/>
              <a:gd name="connsiteX11" fmla="*/ 104769 w 573852"/>
              <a:gd name="connsiteY11" fmla="*/ 322516 h 573361"/>
              <a:gd name="connsiteX12" fmla="*/ 43056 w 573852"/>
              <a:gd name="connsiteY12" fmla="*/ 478756 h 573361"/>
              <a:gd name="connsiteX13" fmla="*/ 55972 w 573852"/>
              <a:gd name="connsiteY13" fmla="*/ 517458 h 573361"/>
              <a:gd name="connsiteX14" fmla="*/ 94723 w 573852"/>
              <a:gd name="connsiteY14" fmla="*/ 530359 h 573361"/>
              <a:gd name="connsiteX15" fmla="*/ 251159 w 573852"/>
              <a:gd name="connsiteY15" fmla="*/ 468723 h 573361"/>
              <a:gd name="connsiteX16" fmla="*/ 173658 w 573852"/>
              <a:gd name="connsiteY16" fmla="*/ 399919 h 573361"/>
              <a:gd name="connsiteX17" fmla="*/ 104769 w 573852"/>
              <a:gd name="connsiteY17" fmla="*/ 322516 h 573361"/>
              <a:gd name="connsiteX18" fmla="*/ 231082 w 573852"/>
              <a:gd name="connsiteY18" fmla="*/ 186446 h 573361"/>
              <a:gd name="connsiteX19" fmla="*/ 342970 w 573852"/>
              <a:gd name="connsiteY19" fmla="*/ 186446 h 573361"/>
              <a:gd name="connsiteX20" fmla="*/ 355880 w 573852"/>
              <a:gd name="connsiteY20" fmla="*/ 200773 h 573361"/>
              <a:gd name="connsiteX21" fmla="*/ 355880 w 573852"/>
              <a:gd name="connsiteY21" fmla="*/ 351208 h 573361"/>
              <a:gd name="connsiteX22" fmla="*/ 342970 w 573852"/>
              <a:gd name="connsiteY22" fmla="*/ 365535 h 573361"/>
              <a:gd name="connsiteX23" fmla="*/ 231082 w 573852"/>
              <a:gd name="connsiteY23" fmla="*/ 365535 h 573361"/>
              <a:gd name="connsiteX24" fmla="*/ 218172 w 573852"/>
              <a:gd name="connsiteY24" fmla="*/ 351208 h 573361"/>
              <a:gd name="connsiteX25" fmla="*/ 218172 w 573852"/>
              <a:gd name="connsiteY25" fmla="*/ 200773 h 573361"/>
              <a:gd name="connsiteX26" fmla="*/ 231082 w 573852"/>
              <a:gd name="connsiteY26" fmla="*/ 186446 h 573361"/>
              <a:gd name="connsiteX27" fmla="*/ 231066 w 573852"/>
              <a:gd name="connsiteY27" fmla="*/ 172008 h 573361"/>
              <a:gd name="connsiteX28" fmla="*/ 203798 w 573852"/>
              <a:gd name="connsiteY28" fmla="*/ 200676 h 573361"/>
              <a:gd name="connsiteX29" fmla="*/ 203798 w 573852"/>
              <a:gd name="connsiteY29" fmla="*/ 372685 h 573361"/>
              <a:gd name="connsiteX30" fmla="*/ 231066 w 573852"/>
              <a:gd name="connsiteY30" fmla="*/ 401353 h 573361"/>
              <a:gd name="connsiteX31" fmla="*/ 343012 w 573852"/>
              <a:gd name="connsiteY31" fmla="*/ 401353 h 573361"/>
              <a:gd name="connsiteX32" fmla="*/ 370280 w 573852"/>
              <a:gd name="connsiteY32" fmla="*/ 372685 h 573361"/>
              <a:gd name="connsiteX33" fmla="*/ 370280 w 573852"/>
              <a:gd name="connsiteY33" fmla="*/ 200676 h 573361"/>
              <a:gd name="connsiteX34" fmla="*/ 343012 w 573852"/>
              <a:gd name="connsiteY34" fmla="*/ 172008 h 573361"/>
              <a:gd name="connsiteX35" fmla="*/ 479355 w 573852"/>
              <a:gd name="connsiteY35" fmla="*/ 43002 h 573361"/>
              <a:gd name="connsiteX36" fmla="*/ 322919 w 573852"/>
              <a:gd name="connsiteY36" fmla="*/ 104638 h 573361"/>
              <a:gd name="connsiteX37" fmla="*/ 400419 w 573852"/>
              <a:gd name="connsiteY37" fmla="*/ 173442 h 573361"/>
              <a:gd name="connsiteX38" fmla="*/ 469309 w 573852"/>
              <a:gd name="connsiteY38" fmla="*/ 250845 h 573361"/>
              <a:gd name="connsiteX39" fmla="*/ 518105 w 573852"/>
              <a:gd name="connsiteY39" fmla="*/ 55903 h 573361"/>
              <a:gd name="connsiteX40" fmla="*/ 479355 w 573852"/>
              <a:gd name="connsiteY40" fmla="*/ 43002 h 573361"/>
              <a:gd name="connsiteX41" fmla="*/ 94723 w 573852"/>
              <a:gd name="connsiteY41" fmla="*/ 43002 h 573361"/>
              <a:gd name="connsiteX42" fmla="*/ 55972 w 573852"/>
              <a:gd name="connsiteY42" fmla="*/ 55903 h 573361"/>
              <a:gd name="connsiteX43" fmla="*/ 43056 w 573852"/>
              <a:gd name="connsiteY43" fmla="*/ 94605 h 573361"/>
              <a:gd name="connsiteX44" fmla="*/ 104769 w 573852"/>
              <a:gd name="connsiteY44" fmla="*/ 250845 h 573361"/>
              <a:gd name="connsiteX45" fmla="*/ 173658 w 573852"/>
              <a:gd name="connsiteY45" fmla="*/ 173442 h 573361"/>
              <a:gd name="connsiteX46" fmla="*/ 251159 w 573852"/>
              <a:gd name="connsiteY46" fmla="*/ 104638 h 573361"/>
              <a:gd name="connsiteX47" fmla="*/ 94723 w 573852"/>
              <a:gd name="connsiteY47" fmla="*/ 43002 h 573361"/>
              <a:gd name="connsiteX48" fmla="*/ 94723 w 573852"/>
              <a:gd name="connsiteY48" fmla="*/ 0 h 573361"/>
              <a:gd name="connsiteX49" fmla="*/ 287039 w 573852"/>
              <a:gd name="connsiteY49" fmla="*/ 77404 h 573361"/>
              <a:gd name="connsiteX50" fmla="*/ 479355 w 573852"/>
              <a:gd name="connsiteY50" fmla="*/ 0 h 573361"/>
              <a:gd name="connsiteX51" fmla="*/ 548245 w 573852"/>
              <a:gd name="connsiteY51" fmla="*/ 25801 h 573361"/>
              <a:gd name="connsiteX52" fmla="*/ 496578 w 573852"/>
              <a:gd name="connsiteY52" fmla="*/ 286681 h 573361"/>
              <a:gd name="connsiteX53" fmla="*/ 548245 w 573852"/>
              <a:gd name="connsiteY53" fmla="*/ 547560 h 573361"/>
              <a:gd name="connsiteX54" fmla="*/ 479355 w 573852"/>
              <a:gd name="connsiteY54" fmla="*/ 573361 h 573361"/>
              <a:gd name="connsiteX55" fmla="*/ 287039 w 573852"/>
              <a:gd name="connsiteY55" fmla="*/ 495957 h 573361"/>
              <a:gd name="connsiteX56" fmla="*/ 94723 w 573852"/>
              <a:gd name="connsiteY56" fmla="*/ 573361 h 573361"/>
              <a:gd name="connsiteX57" fmla="*/ 25833 w 573852"/>
              <a:gd name="connsiteY57" fmla="*/ 547560 h 573361"/>
              <a:gd name="connsiteX58" fmla="*/ 0 w 573852"/>
              <a:gd name="connsiteY58" fmla="*/ 478756 h 573361"/>
              <a:gd name="connsiteX59" fmla="*/ 77500 w 573852"/>
              <a:gd name="connsiteY59" fmla="*/ 286681 h 573361"/>
              <a:gd name="connsiteX60" fmla="*/ 0 w 573852"/>
              <a:gd name="connsiteY60" fmla="*/ 94605 h 573361"/>
              <a:gd name="connsiteX61" fmla="*/ 25833 w 573852"/>
              <a:gd name="connsiteY61" fmla="*/ 25801 h 573361"/>
              <a:gd name="connsiteX62" fmla="*/ 94723 w 573852"/>
              <a:gd name="connsiteY62" fmla="*/ 0 h 573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73852" h="573361">
                <a:moveTo>
                  <a:pt x="287026" y="374041"/>
                </a:moveTo>
                <a:cubicBezTo>
                  <a:pt x="292549" y="374041"/>
                  <a:pt x="297027" y="378210"/>
                  <a:pt x="297027" y="383352"/>
                </a:cubicBezTo>
                <a:cubicBezTo>
                  <a:pt x="297027" y="388494"/>
                  <a:pt x="292549" y="392663"/>
                  <a:pt x="287026" y="392663"/>
                </a:cubicBezTo>
                <a:cubicBezTo>
                  <a:pt x="281503" y="392663"/>
                  <a:pt x="277025" y="388494"/>
                  <a:pt x="277025" y="383352"/>
                </a:cubicBezTo>
                <a:cubicBezTo>
                  <a:pt x="277025" y="378210"/>
                  <a:pt x="281503" y="374041"/>
                  <a:pt x="287026" y="374041"/>
                </a:cubicBezTo>
                <a:close/>
                <a:moveTo>
                  <a:pt x="469309" y="322516"/>
                </a:moveTo>
                <a:cubicBezTo>
                  <a:pt x="449216" y="348317"/>
                  <a:pt x="426253" y="374118"/>
                  <a:pt x="400419" y="399919"/>
                </a:cubicBezTo>
                <a:cubicBezTo>
                  <a:pt x="376021" y="425721"/>
                  <a:pt x="350188" y="448655"/>
                  <a:pt x="322919" y="468723"/>
                </a:cubicBezTo>
                <a:cubicBezTo>
                  <a:pt x="381762" y="507425"/>
                  <a:pt x="437735" y="530359"/>
                  <a:pt x="479355" y="530359"/>
                </a:cubicBezTo>
                <a:cubicBezTo>
                  <a:pt x="496578" y="530359"/>
                  <a:pt x="509494" y="526059"/>
                  <a:pt x="518105" y="517458"/>
                </a:cubicBezTo>
                <a:cubicBezTo>
                  <a:pt x="546809" y="490224"/>
                  <a:pt x="529587" y="412820"/>
                  <a:pt x="469309" y="322516"/>
                </a:cubicBezTo>
                <a:close/>
                <a:moveTo>
                  <a:pt x="104769" y="322516"/>
                </a:moveTo>
                <a:cubicBezTo>
                  <a:pt x="66019" y="381285"/>
                  <a:pt x="43056" y="437188"/>
                  <a:pt x="43056" y="478756"/>
                </a:cubicBezTo>
                <a:cubicBezTo>
                  <a:pt x="43056" y="495957"/>
                  <a:pt x="47361" y="508858"/>
                  <a:pt x="55972" y="517458"/>
                </a:cubicBezTo>
                <a:cubicBezTo>
                  <a:pt x="64584" y="526059"/>
                  <a:pt x="77500" y="530359"/>
                  <a:pt x="94723" y="530359"/>
                </a:cubicBezTo>
                <a:cubicBezTo>
                  <a:pt x="136343" y="530359"/>
                  <a:pt x="192316" y="507425"/>
                  <a:pt x="251159" y="468723"/>
                </a:cubicBezTo>
                <a:cubicBezTo>
                  <a:pt x="223891" y="448655"/>
                  <a:pt x="198057" y="425721"/>
                  <a:pt x="173658" y="399919"/>
                </a:cubicBezTo>
                <a:cubicBezTo>
                  <a:pt x="147825" y="375551"/>
                  <a:pt x="124862" y="348317"/>
                  <a:pt x="104769" y="322516"/>
                </a:cubicBezTo>
                <a:close/>
                <a:moveTo>
                  <a:pt x="231082" y="186446"/>
                </a:moveTo>
                <a:lnTo>
                  <a:pt x="342970" y="186446"/>
                </a:lnTo>
                <a:cubicBezTo>
                  <a:pt x="350142" y="186446"/>
                  <a:pt x="355880" y="192177"/>
                  <a:pt x="355880" y="200773"/>
                </a:cubicBezTo>
                <a:lnTo>
                  <a:pt x="355880" y="351208"/>
                </a:lnTo>
                <a:cubicBezTo>
                  <a:pt x="355880" y="359804"/>
                  <a:pt x="350142" y="365535"/>
                  <a:pt x="342970" y="365535"/>
                </a:cubicBezTo>
                <a:lnTo>
                  <a:pt x="231082" y="365535"/>
                </a:lnTo>
                <a:cubicBezTo>
                  <a:pt x="223910" y="365535"/>
                  <a:pt x="218172" y="359804"/>
                  <a:pt x="218172" y="351208"/>
                </a:cubicBezTo>
                <a:lnTo>
                  <a:pt x="218172" y="200773"/>
                </a:lnTo>
                <a:cubicBezTo>
                  <a:pt x="218172" y="192177"/>
                  <a:pt x="223910" y="186446"/>
                  <a:pt x="231082" y="186446"/>
                </a:cubicBezTo>
                <a:close/>
                <a:moveTo>
                  <a:pt x="231066" y="172008"/>
                </a:moveTo>
                <a:cubicBezTo>
                  <a:pt x="216714" y="172008"/>
                  <a:pt x="203798" y="184909"/>
                  <a:pt x="203798" y="200676"/>
                </a:cubicBezTo>
                <a:lnTo>
                  <a:pt x="203798" y="372685"/>
                </a:lnTo>
                <a:cubicBezTo>
                  <a:pt x="203798" y="388452"/>
                  <a:pt x="216714" y="401353"/>
                  <a:pt x="231066" y="401353"/>
                </a:cubicBezTo>
                <a:lnTo>
                  <a:pt x="343012" y="401353"/>
                </a:lnTo>
                <a:cubicBezTo>
                  <a:pt x="357364" y="401353"/>
                  <a:pt x="370280" y="388452"/>
                  <a:pt x="370280" y="372685"/>
                </a:cubicBezTo>
                <a:lnTo>
                  <a:pt x="370280" y="200676"/>
                </a:lnTo>
                <a:cubicBezTo>
                  <a:pt x="370280" y="184909"/>
                  <a:pt x="357364" y="172008"/>
                  <a:pt x="343012" y="172008"/>
                </a:cubicBezTo>
                <a:close/>
                <a:moveTo>
                  <a:pt x="479355" y="43002"/>
                </a:moveTo>
                <a:cubicBezTo>
                  <a:pt x="437735" y="43002"/>
                  <a:pt x="381762" y="65937"/>
                  <a:pt x="322919" y="104638"/>
                </a:cubicBezTo>
                <a:cubicBezTo>
                  <a:pt x="350188" y="124706"/>
                  <a:pt x="376021" y="147640"/>
                  <a:pt x="400419" y="173442"/>
                </a:cubicBezTo>
                <a:cubicBezTo>
                  <a:pt x="426253" y="199243"/>
                  <a:pt x="449216" y="225044"/>
                  <a:pt x="469309" y="250845"/>
                </a:cubicBezTo>
                <a:cubicBezTo>
                  <a:pt x="529587" y="160541"/>
                  <a:pt x="546809" y="83137"/>
                  <a:pt x="518105" y="55903"/>
                </a:cubicBezTo>
                <a:cubicBezTo>
                  <a:pt x="510929" y="47302"/>
                  <a:pt x="496578" y="43002"/>
                  <a:pt x="479355" y="43002"/>
                </a:cubicBezTo>
                <a:close/>
                <a:moveTo>
                  <a:pt x="94723" y="43002"/>
                </a:moveTo>
                <a:cubicBezTo>
                  <a:pt x="77500" y="43002"/>
                  <a:pt x="64584" y="47302"/>
                  <a:pt x="55972" y="55903"/>
                </a:cubicBezTo>
                <a:cubicBezTo>
                  <a:pt x="47361" y="64503"/>
                  <a:pt x="43056" y="77404"/>
                  <a:pt x="43056" y="94605"/>
                </a:cubicBezTo>
                <a:cubicBezTo>
                  <a:pt x="43056" y="136173"/>
                  <a:pt x="66019" y="192076"/>
                  <a:pt x="104769" y="250845"/>
                </a:cubicBezTo>
                <a:cubicBezTo>
                  <a:pt x="124862" y="223611"/>
                  <a:pt x="147825" y="197810"/>
                  <a:pt x="173658" y="173442"/>
                </a:cubicBezTo>
                <a:cubicBezTo>
                  <a:pt x="198057" y="147640"/>
                  <a:pt x="223891" y="124706"/>
                  <a:pt x="251159" y="104638"/>
                </a:cubicBezTo>
                <a:cubicBezTo>
                  <a:pt x="192316" y="65937"/>
                  <a:pt x="136343" y="43002"/>
                  <a:pt x="94723" y="43002"/>
                </a:cubicBezTo>
                <a:close/>
                <a:moveTo>
                  <a:pt x="94723" y="0"/>
                </a:moveTo>
                <a:cubicBezTo>
                  <a:pt x="146390" y="0"/>
                  <a:pt x="216714" y="28668"/>
                  <a:pt x="287039" y="77404"/>
                </a:cubicBezTo>
                <a:cubicBezTo>
                  <a:pt x="357364" y="28668"/>
                  <a:pt x="427688" y="0"/>
                  <a:pt x="479355" y="0"/>
                </a:cubicBezTo>
                <a:cubicBezTo>
                  <a:pt x="508059" y="0"/>
                  <a:pt x="532457" y="8600"/>
                  <a:pt x="548245" y="25801"/>
                </a:cubicBezTo>
                <a:cubicBezTo>
                  <a:pt x="597041" y="73104"/>
                  <a:pt x="574078" y="176309"/>
                  <a:pt x="496578" y="286681"/>
                </a:cubicBezTo>
                <a:cubicBezTo>
                  <a:pt x="574078" y="397053"/>
                  <a:pt x="597041" y="500257"/>
                  <a:pt x="548245" y="547560"/>
                </a:cubicBezTo>
                <a:cubicBezTo>
                  <a:pt x="532457" y="564761"/>
                  <a:pt x="508059" y="573361"/>
                  <a:pt x="479355" y="573361"/>
                </a:cubicBezTo>
                <a:cubicBezTo>
                  <a:pt x="427688" y="573361"/>
                  <a:pt x="357364" y="544693"/>
                  <a:pt x="287039" y="495957"/>
                </a:cubicBezTo>
                <a:cubicBezTo>
                  <a:pt x="216714" y="544693"/>
                  <a:pt x="146390" y="573361"/>
                  <a:pt x="94723" y="573361"/>
                </a:cubicBezTo>
                <a:cubicBezTo>
                  <a:pt x="66019" y="573361"/>
                  <a:pt x="41621" y="564761"/>
                  <a:pt x="25833" y="547560"/>
                </a:cubicBezTo>
                <a:cubicBezTo>
                  <a:pt x="8611" y="531792"/>
                  <a:pt x="0" y="507425"/>
                  <a:pt x="0" y="478756"/>
                </a:cubicBezTo>
                <a:cubicBezTo>
                  <a:pt x="0" y="427154"/>
                  <a:pt x="28704" y="356917"/>
                  <a:pt x="77500" y="286681"/>
                </a:cubicBezTo>
                <a:cubicBezTo>
                  <a:pt x="28704" y="216444"/>
                  <a:pt x="0" y="146207"/>
                  <a:pt x="0" y="94605"/>
                </a:cubicBezTo>
                <a:cubicBezTo>
                  <a:pt x="0" y="65937"/>
                  <a:pt x="8611" y="41569"/>
                  <a:pt x="25833" y="25801"/>
                </a:cubicBezTo>
                <a:cubicBezTo>
                  <a:pt x="41621" y="8600"/>
                  <a:pt x="66019" y="0"/>
                  <a:pt x="94723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</p:sp>
      <p:sp>
        <p:nvSpPr>
          <p:cNvPr id="35" name="play-station-controller_75472">
            <a:extLst>
              <a:ext uri="{FF2B5EF4-FFF2-40B4-BE49-F238E27FC236}">
                <a16:creationId xmlns:a16="http://schemas.microsoft.com/office/drawing/2014/main" id="{CDE4F41D-E366-4797-84A2-A83D9DE182FC}"/>
              </a:ext>
            </a:extLst>
          </p:cNvPr>
          <p:cNvSpPr>
            <a:spLocks noChangeAspect="1"/>
          </p:cNvSpPr>
          <p:nvPr/>
        </p:nvSpPr>
        <p:spPr bwMode="auto">
          <a:xfrm>
            <a:off x="9735084" y="3392056"/>
            <a:ext cx="459684" cy="280587"/>
          </a:xfrm>
          <a:custGeom>
            <a:avLst/>
            <a:gdLst>
              <a:gd name="T0" fmla="*/ 4489 w 6847"/>
              <a:gd name="T1" fmla="*/ 249 h 4186"/>
              <a:gd name="T2" fmla="*/ 2738 w 6847"/>
              <a:gd name="T3" fmla="*/ 544 h 4186"/>
              <a:gd name="T4" fmla="*/ 792 w 6847"/>
              <a:gd name="T5" fmla="*/ 1118 h 4186"/>
              <a:gd name="T6" fmla="*/ 1848 w 6847"/>
              <a:gd name="T7" fmla="*/ 3209 h 4186"/>
              <a:gd name="T8" fmla="*/ 3384 w 6847"/>
              <a:gd name="T9" fmla="*/ 2973 h 4186"/>
              <a:gd name="T10" fmla="*/ 4273 w 6847"/>
              <a:gd name="T11" fmla="*/ 3641 h 4186"/>
              <a:gd name="T12" fmla="*/ 6338 w 6847"/>
              <a:gd name="T13" fmla="*/ 4033 h 4186"/>
              <a:gd name="T14" fmla="*/ 2010 w 6847"/>
              <a:gd name="T15" fmla="*/ 2074 h 4186"/>
              <a:gd name="T16" fmla="*/ 1933 w 6847"/>
              <a:gd name="T17" fmla="*/ 2169 h 4186"/>
              <a:gd name="T18" fmla="*/ 1837 w 6847"/>
              <a:gd name="T19" fmla="*/ 2174 h 4186"/>
              <a:gd name="T20" fmla="*/ 1479 w 6847"/>
              <a:gd name="T21" fmla="*/ 2074 h 4186"/>
              <a:gd name="T22" fmla="*/ 1277 w 6847"/>
              <a:gd name="T23" fmla="*/ 1871 h 4186"/>
              <a:gd name="T24" fmla="*/ 1176 w 6847"/>
              <a:gd name="T25" fmla="*/ 1441 h 4186"/>
              <a:gd name="T26" fmla="*/ 1479 w 6847"/>
              <a:gd name="T27" fmla="*/ 1340 h 4186"/>
              <a:gd name="T28" fmla="*/ 1580 w 6847"/>
              <a:gd name="T29" fmla="*/ 1037 h 4186"/>
              <a:gd name="T30" fmla="*/ 1910 w 6847"/>
              <a:gd name="T31" fmla="*/ 1037 h 4186"/>
              <a:gd name="T32" fmla="*/ 2010 w 6847"/>
              <a:gd name="T33" fmla="*/ 1340 h 4186"/>
              <a:gd name="T34" fmla="*/ 2314 w 6847"/>
              <a:gd name="T35" fmla="*/ 1441 h 4186"/>
              <a:gd name="T36" fmla="*/ 2213 w 6847"/>
              <a:gd name="T37" fmla="*/ 1871 h 4186"/>
              <a:gd name="T38" fmla="*/ 2010 w 6847"/>
              <a:gd name="T39" fmla="*/ 2074 h 4186"/>
              <a:gd name="T40" fmla="*/ 2076 w 6847"/>
              <a:gd name="T41" fmla="*/ 2816 h 4186"/>
              <a:gd name="T42" fmla="*/ 3072 w 6847"/>
              <a:gd name="T43" fmla="*/ 2816 h 4186"/>
              <a:gd name="T44" fmla="*/ 4273 w 6847"/>
              <a:gd name="T45" fmla="*/ 3314 h 4186"/>
              <a:gd name="T46" fmla="*/ 4273 w 6847"/>
              <a:gd name="T47" fmla="*/ 2318 h 4186"/>
              <a:gd name="T48" fmla="*/ 4273 w 6847"/>
              <a:gd name="T49" fmla="*/ 3314 h 4186"/>
              <a:gd name="T50" fmla="*/ 4545 w 6847"/>
              <a:gd name="T51" fmla="*/ 1605 h 4186"/>
              <a:gd name="T52" fmla="*/ 4926 w 6847"/>
              <a:gd name="T53" fmla="*/ 1605 h 4186"/>
              <a:gd name="T54" fmla="*/ 5199 w 6847"/>
              <a:gd name="T55" fmla="*/ 2176 h 4186"/>
              <a:gd name="T56" fmla="*/ 5118 w 6847"/>
              <a:gd name="T57" fmla="*/ 2188 h 4186"/>
              <a:gd name="T58" fmla="*/ 4938 w 6847"/>
              <a:gd name="T59" fmla="*/ 1999 h 4186"/>
              <a:gd name="T60" fmla="*/ 5199 w 6847"/>
              <a:gd name="T61" fmla="*/ 1822 h 4186"/>
              <a:gd name="T62" fmla="*/ 5199 w 6847"/>
              <a:gd name="T63" fmla="*/ 2176 h 4186"/>
              <a:gd name="T64" fmla="*/ 5129 w 6847"/>
              <a:gd name="T65" fmla="*/ 1403 h 4186"/>
              <a:gd name="T66" fmla="*/ 5129 w 6847"/>
              <a:gd name="T67" fmla="*/ 1021 h 4186"/>
              <a:gd name="T68" fmla="*/ 5320 w 6847"/>
              <a:gd name="T69" fmla="*/ 1212 h 4186"/>
              <a:gd name="T70" fmla="*/ 5523 w 6847"/>
              <a:gd name="T71" fmla="*/ 1797 h 4186"/>
              <a:gd name="T72" fmla="*/ 5523 w 6847"/>
              <a:gd name="T73" fmla="*/ 1415 h 4186"/>
              <a:gd name="T74" fmla="*/ 5523 w 6847"/>
              <a:gd name="T75" fmla="*/ 1797 h 4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847" h="4186">
                <a:moveTo>
                  <a:pt x="6055" y="1118"/>
                </a:moveTo>
                <a:cubicBezTo>
                  <a:pt x="5545" y="73"/>
                  <a:pt x="4998" y="0"/>
                  <a:pt x="4489" y="249"/>
                </a:cubicBezTo>
                <a:cubicBezTo>
                  <a:pt x="4336" y="324"/>
                  <a:pt x="4205" y="419"/>
                  <a:pt x="4109" y="544"/>
                </a:cubicBezTo>
                <a:lnTo>
                  <a:pt x="2738" y="544"/>
                </a:lnTo>
                <a:cubicBezTo>
                  <a:pt x="2642" y="419"/>
                  <a:pt x="2511" y="324"/>
                  <a:pt x="2359" y="249"/>
                </a:cubicBezTo>
                <a:cubicBezTo>
                  <a:pt x="1849" y="0"/>
                  <a:pt x="1302" y="73"/>
                  <a:pt x="792" y="1118"/>
                </a:cubicBezTo>
                <a:cubicBezTo>
                  <a:pt x="281" y="2163"/>
                  <a:pt x="0" y="3784"/>
                  <a:pt x="509" y="4033"/>
                </a:cubicBezTo>
                <a:cubicBezTo>
                  <a:pt x="822" y="4186"/>
                  <a:pt x="1361" y="3784"/>
                  <a:pt x="1848" y="3209"/>
                </a:cubicBezTo>
                <a:cubicBezTo>
                  <a:pt x="1988" y="3467"/>
                  <a:pt x="2260" y="3641"/>
                  <a:pt x="2574" y="3641"/>
                </a:cubicBezTo>
                <a:cubicBezTo>
                  <a:pt x="2976" y="3641"/>
                  <a:pt x="3311" y="3353"/>
                  <a:pt x="3384" y="2973"/>
                </a:cubicBezTo>
                <a:lnTo>
                  <a:pt x="3463" y="2973"/>
                </a:lnTo>
                <a:cubicBezTo>
                  <a:pt x="3536" y="3353"/>
                  <a:pt x="3871" y="3641"/>
                  <a:pt x="4273" y="3641"/>
                </a:cubicBezTo>
                <a:cubicBezTo>
                  <a:pt x="4585" y="3641"/>
                  <a:pt x="4856" y="3468"/>
                  <a:pt x="4997" y="3213"/>
                </a:cubicBezTo>
                <a:cubicBezTo>
                  <a:pt x="5516" y="3801"/>
                  <a:pt x="6049" y="4174"/>
                  <a:pt x="6338" y="4033"/>
                </a:cubicBezTo>
                <a:cubicBezTo>
                  <a:pt x="6847" y="3784"/>
                  <a:pt x="6566" y="2163"/>
                  <a:pt x="6055" y="1118"/>
                </a:cubicBezTo>
                <a:close/>
                <a:moveTo>
                  <a:pt x="2010" y="2074"/>
                </a:moveTo>
                <a:cubicBezTo>
                  <a:pt x="2010" y="2083"/>
                  <a:pt x="2007" y="2091"/>
                  <a:pt x="2005" y="2100"/>
                </a:cubicBezTo>
                <a:cubicBezTo>
                  <a:pt x="1995" y="2135"/>
                  <a:pt x="1968" y="2161"/>
                  <a:pt x="1933" y="2169"/>
                </a:cubicBezTo>
                <a:cubicBezTo>
                  <a:pt x="1925" y="2171"/>
                  <a:pt x="1918" y="2174"/>
                  <a:pt x="1910" y="2174"/>
                </a:cubicBezTo>
                <a:lnTo>
                  <a:pt x="1837" y="2174"/>
                </a:lnTo>
                <a:lnTo>
                  <a:pt x="1580" y="2174"/>
                </a:lnTo>
                <a:cubicBezTo>
                  <a:pt x="1524" y="2174"/>
                  <a:pt x="1479" y="2129"/>
                  <a:pt x="1479" y="2074"/>
                </a:cubicBezTo>
                <a:lnTo>
                  <a:pt x="1479" y="1871"/>
                </a:lnTo>
                <a:lnTo>
                  <a:pt x="1277" y="1871"/>
                </a:lnTo>
                <a:cubicBezTo>
                  <a:pt x="1221" y="1871"/>
                  <a:pt x="1176" y="1826"/>
                  <a:pt x="1176" y="1771"/>
                </a:cubicBezTo>
                <a:lnTo>
                  <a:pt x="1176" y="1441"/>
                </a:lnTo>
                <a:cubicBezTo>
                  <a:pt x="1176" y="1385"/>
                  <a:pt x="1221" y="1340"/>
                  <a:pt x="1277" y="1340"/>
                </a:cubicBezTo>
                <a:lnTo>
                  <a:pt x="1479" y="1340"/>
                </a:lnTo>
                <a:lnTo>
                  <a:pt x="1479" y="1137"/>
                </a:lnTo>
                <a:cubicBezTo>
                  <a:pt x="1479" y="1082"/>
                  <a:pt x="1524" y="1037"/>
                  <a:pt x="1580" y="1037"/>
                </a:cubicBezTo>
                <a:lnTo>
                  <a:pt x="1837" y="1037"/>
                </a:lnTo>
                <a:lnTo>
                  <a:pt x="1910" y="1037"/>
                </a:lnTo>
                <a:cubicBezTo>
                  <a:pt x="1965" y="1037"/>
                  <a:pt x="2010" y="1082"/>
                  <a:pt x="2010" y="1137"/>
                </a:cubicBezTo>
                <a:lnTo>
                  <a:pt x="2010" y="1340"/>
                </a:lnTo>
                <a:lnTo>
                  <a:pt x="2213" y="1340"/>
                </a:lnTo>
                <a:cubicBezTo>
                  <a:pt x="2269" y="1340"/>
                  <a:pt x="2314" y="1385"/>
                  <a:pt x="2314" y="1441"/>
                </a:cubicBezTo>
                <a:lnTo>
                  <a:pt x="2314" y="1771"/>
                </a:lnTo>
                <a:cubicBezTo>
                  <a:pt x="2314" y="1826"/>
                  <a:pt x="2269" y="1871"/>
                  <a:pt x="2213" y="1871"/>
                </a:cubicBezTo>
                <a:lnTo>
                  <a:pt x="2010" y="1871"/>
                </a:lnTo>
                <a:lnTo>
                  <a:pt x="2010" y="2074"/>
                </a:lnTo>
                <a:close/>
                <a:moveTo>
                  <a:pt x="2574" y="3314"/>
                </a:moveTo>
                <a:cubicBezTo>
                  <a:pt x="2299" y="3314"/>
                  <a:pt x="2076" y="3091"/>
                  <a:pt x="2076" y="2816"/>
                </a:cubicBezTo>
                <a:cubicBezTo>
                  <a:pt x="2076" y="2541"/>
                  <a:pt x="2299" y="2318"/>
                  <a:pt x="2574" y="2318"/>
                </a:cubicBezTo>
                <a:cubicBezTo>
                  <a:pt x="2849" y="2318"/>
                  <a:pt x="3072" y="2541"/>
                  <a:pt x="3072" y="2816"/>
                </a:cubicBezTo>
                <a:cubicBezTo>
                  <a:pt x="3072" y="3091"/>
                  <a:pt x="2849" y="3314"/>
                  <a:pt x="2574" y="3314"/>
                </a:cubicBezTo>
                <a:close/>
                <a:moveTo>
                  <a:pt x="4273" y="3314"/>
                </a:moveTo>
                <a:cubicBezTo>
                  <a:pt x="3998" y="3314"/>
                  <a:pt x="3775" y="3091"/>
                  <a:pt x="3775" y="2816"/>
                </a:cubicBezTo>
                <a:cubicBezTo>
                  <a:pt x="3775" y="2541"/>
                  <a:pt x="3998" y="2318"/>
                  <a:pt x="4273" y="2318"/>
                </a:cubicBezTo>
                <a:cubicBezTo>
                  <a:pt x="4548" y="2318"/>
                  <a:pt x="4771" y="2541"/>
                  <a:pt x="4771" y="2816"/>
                </a:cubicBezTo>
                <a:cubicBezTo>
                  <a:pt x="4771" y="3091"/>
                  <a:pt x="4548" y="3314"/>
                  <a:pt x="4273" y="3314"/>
                </a:cubicBezTo>
                <a:close/>
                <a:moveTo>
                  <a:pt x="4735" y="1797"/>
                </a:moveTo>
                <a:cubicBezTo>
                  <a:pt x="4630" y="1797"/>
                  <a:pt x="4545" y="1711"/>
                  <a:pt x="4545" y="1605"/>
                </a:cubicBezTo>
                <a:cubicBezTo>
                  <a:pt x="4545" y="1500"/>
                  <a:pt x="4630" y="1415"/>
                  <a:pt x="4735" y="1415"/>
                </a:cubicBezTo>
                <a:cubicBezTo>
                  <a:pt x="4841" y="1415"/>
                  <a:pt x="4926" y="1500"/>
                  <a:pt x="4926" y="1605"/>
                </a:cubicBezTo>
                <a:cubicBezTo>
                  <a:pt x="4926" y="1711"/>
                  <a:pt x="4841" y="1797"/>
                  <a:pt x="4735" y="1797"/>
                </a:cubicBezTo>
                <a:close/>
                <a:moveTo>
                  <a:pt x="5199" y="2176"/>
                </a:moveTo>
                <a:cubicBezTo>
                  <a:pt x="5177" y="2185"/>
                  <a:pt x="5154" y="2190"/>
                  <a:pt x="5129" y="2190"/>
                </a:cubicBezTo>
                <a:cubicBezTo>
                  <a:pt x="5125" y="2190"/>
                  <a:pt x="5122" y="2188"/>
                  <a:pt x="5118" y="2188"/>
                </a:cubicBezTo>
                <a:cubicBezTo>
                  <a:pt x="5029" y="2183"/>
                  <a:pt x="4959" y="2117"/>
                  <a:pt x="4945" y="2031"/>
                </a:cubicBezTo>
                <a:cubicBezTo>
                  <a:pt x="4943" y="2020"/>
                  <a:pt x="4938" y="2010"/>
                  <a:pt x="4938" y="1999"/>
                </a:cubicBezTo>
                <a:cubicBezTo>
                  <a:pt x="4938" y="1894"/>
                  <a:pt x="5023" y="1808"/>
                  <a:pt x="5129" y="1808"/>
                </a:cubicBezTo>
                <a:cubicBezTo>
                  <a:pt x="5154" y="1808"/>
                  <a:pt x="5177" y="1814"/>
                  <a:pt x="5199" y="1822"/>
                </a:cubicBezTo>
                <a:cubicBezTo>
                  <a:pt x="5269" y="1850"/>
                  <a:pt x="5320" y="1919"/>
                  <a:pt x="5320" y="1999"/>
                </a:cubicBezTo>
                <a:cubicBezTo>
                  <a:pt x="5320" y="2080"/>
                  <a:pt x="5269" y="2148"/>
                  <a:pt x="5199" y="2176"/>
                </a:cubicBezTo>
                <a:close/>
                <a:moveTo>
                  <a:pt x="5199" y="1389"/>
                </a:moveTo>
                <a:cubicBezTo>
                  <a:pt x="5177" y="1397"/>
                  <a:pt x="5154" y="1403"/>
                  <a:pt x="5129" y="1403"/>
                </a:cubicBezTo>
                <a:cubicBezTo>
                  <a:pt x="5023" y="1403"/>
                  <a:pt x="4938" y="1317"/>
                  <a:pt x="4938" y="1212"/>
                </a:cubicBezTo>
                <a:cubicBezTo>
                  <a:pt x="4938" y="1107"/>
                  <a:pt x="5023" y="1021"/>
                  <a:pt x="5129" y="1021"/>
                </a:cubicBezTo>
                <a:cubicBezTo>
                  <a:pt x="5154" y="1021"/>
                  <a:pt x="5177" y="1027"/>
                  <a:pt x="5199" y="1035"/>
                </a:cubicBezTo>
                <a:cubicBezTo>
                  <a:pt x="5269" y="1063"/>
                  <a:pt x="5320" y="1131"/>
                  <a:pt x="5320" y="1212"/>
                </a:cubicBezTo>
                <a:cubicBezTo>
                  <a:pt x="5320" y="1293"/>
                  <a:pt x="5269" y="1361"/>
                  <a:pt x="5199" y="1389"/>
                </a:cubicBezTo>
                <a:close/>
                <a:moveTo>
                  <a:pt x="5523" y="1797"/>
                </a:moveTo>
                <a:cubicBezTo>
                  <a:pt x="5417" y="1797"/>
                  <a:pt x="5332" y="1711"/>
                  <a:pt x="5332" y="1605"/>
                </a:cubicBezTo>
                <a:cubicBezTo>
                  <a:pt x="5332" y="1500"/>
                  <a:pt x="5417" y="1415"/>
                  <a:pt x="5523" y="1415"/>
                </a:cubicBezTo>
                <a:cubicBezTo>
                  <a:pt x="5628" y="1415"/>
                  <a:pt x="5713" y="1500"/>
                  <a:pt x="5713" y="1605"/>
                </a:cubicBezTo>
                <a:cubicBezTo>
                  <a:pt x="5713" y="1711"/>
                  <a:pt x="5628" y="1797"/>
                  <a:pt x="5523" y="1797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</p:sp>
      <p:sp>
        <p:nvSpPr>
          <p:cNvPr id="36" name="dancing-man_10729">
            <a:extLst>
              <a:ext uri="{FF2B5EF4-FFF2-40B4-BE49-F238E27FC236}">
                <a16:creationId xmlns:a16="http://schemas.microsoft.com/office/drawing/2014/main" id="{9E0F36CB-4695-4859-B2A6-73B06AC85BF9}"/>
              </a:ext>
            </a:extLst>
          </p:cNvPr>
          <p:cNvSpPr>
            <a:spLocks noChangeAspect="1"/>
          </p:cNvSpPr>
          <p:nvPr/>
        </p:nvSpPr>
        <p:spPr bwMode="auto">
          <a:xfrm>
            <a:off x="8562036" y="5146923"/>
            <a:ext cx="320451" cy="459684"/>
          </a:xfrm>
          <a:custGeom>
            <a:avLst/>
            <a:gdLst>
              <a:gd name="connsiteX0" fmla="*/ 216469 w 401727"/>
              <a:gd name="connsiteY0" fmla="*/ 244251 h 576272"/>
              <a:gd name="connsiteX1" fmla="*/ 205710 w 401727"/>
              <a:gd name="connsiteY1" fmla="*/ 255711 h 576272"/>
              <a:gd name="connsiteX2" fmla="*/ 216469 w 401727"/>
              <a:gd name="connsiteY2" fmla="*/ 266456 h 576272"/>
              <a:gd name="connsiteX3" fmla="*/ 227945 w 401727"/>
              <a:gd name="connsiteY3" fmla="*/ 255711 h 576272"/>
              <a:gd name="connsiteX4" fmla="*/ 216469 w 401727"/>
              <a:gd name="connsiteY4" fmla="*/ 244251 h 576272"/>
              <a:gd name="connsiteX5" fmla="*/ 216469 w 401727"/>
              <a:gd name="connsiteY5" fmla="*/ 207720 h 576272"/>
              <a:gd name="connsiteX6" fmla="*/ 205710 w 401727"/>
              <a:gd name="connsiteY6" fmla="*/ 219180 h 576272"/>
              <a:gd name="connsiteX7" fmla="*/ 216469 w 401727"/>
              <a:gd name="connsiteY7" fmla="*/ 229925 h 576272"/>
              <a:gd name="connsiteX8" fmla="*/ 227945 w 401727"/>
              <a:gd name="connsiteY8" fmla="*/ 219180 h 576272"/>
              <a:gd name="connsiteX9" fmla="*/ 216469 w 401727"/>
              <a:gd name="connsiteY9" fmla="*/ 207720 h 576272"/>
              <a:gd name="connsiteX10" fmla="*/ 33802 w 401727"/>
              <a:gd name="connsiteY10" fmla="*/ 130595 h 576272"/>
              <a:gd name="connsiteX11" fmla="*/ 50063 w 401727"/>
              <a:gd name="connsiteY11" fmla="*/ 143970 h 576272"/>
              <a:gd name="connsiteX12" fmla="*/ 83058 w 401727"/>
              <a:gd name="connsiteY12" fmla="*/ 201273 h 576272"/>
              <a:gd name="connsiteX13" fmla="*/ 169847 w 401727"/>
              <a:gd name="connsiteY13" fmla="*/ 143254 h 576272"/>
              <a:gd name="connsiteX14" fmla="*/ 177737 w 401727"/>
              <a:gd name="connsiteY14" fmla="*/ 139672 h 576272"/>
              <a:gd name="connsiteX15" fmla="*/ 194234 w 401727"/>
              <a:gd name="connsiteY15" fmla="*/ 132509 h 576272"/>
              <a:gd name="connsiteX16" fmla="*/ 203558 w 401727"/>
              <a:gd name="connsiteY16" fmla="*/ 149700 h 576272"/>
              <a:gd name="connsiteX17" fmla="*/ 208579 w 401727"/>
              <a:gd name="connsiteY17" fmla="*/ 160445 h 576272"/>
              <a:gd name="connsiteX18" fmla="*/ 215752 w 401727"/>
              <a:gd name="connsiteY18" fmla="*/ 194827 h 576272"/>
              <a:gd name="connsiteX19" fmla="*/ 229380 w 401727"/>
              <a:gd name="connsiteY19" fmla="*/ 133942 h 576272"/>
              <a:gd name="connsiteX20" fmla="*/ 276002 w 401727"/>
              <a:gd name="connsiteY20" fmla="*/ 166891 h 576272"/>
              <a:gd name="connsiteX21" fmla="*/ 280306 w 401727"/>
              <a:gd name="connsiteY21" fmla="*/ 171905 h 576272"/>
              <a:gd name="connsiteX22" fmla="*/ 319038 w 401727"/>
              <a:gd name="connsiteY22" fmla="*/ 227060 h 576272"/>
              <a:gd name="connsiteX23" fmla="*/ 356336 w 401727"/>
              <a:gd name="connsiteY23" fmla="*/ 181217 h 576272"/>
              <a:gd name="connsiteX24" fmla="*/ 395068 w 401727"/>
              <a:gd name="connsiteY24" fmla="*/ 219897 h 576272"/>
              <a:gd name="connsiteX25" fmla="*/ 336252 w 401727"/>
              <a:gd name="connsiteY25" fmla="*/ 292242 h 576272"/>
              <a:gd name="connsiteX26" fmla="*/ 293216 w 401727"/>
              <a:gd name="connsiteY26" fmla="*/ 286512 h 576272"/>
              <a:gd name="connsiteX27" fmla="*/ 268829 w 401727"/>
              <a:gd name="connsiteY27" fmla="*/ 249981 h 576272"/>
              <a:gd name="connsiteX28" fmla="*/ 268112 w 401727"/>
              <a:gd name="connsiteY28" fmla="*/ 257144 h 576272"/>
              <a:gd name="connsiteX29" fmla="*/ 268112 w 401727"/>
              <a:gd name="connsiteY29" fmla="*/ 323043 h 576272"/>
              <a:gd name="connsiteX30" fmla="*/ 266677 w 401727"/>
              <a:gd name="connsiteY30" fmla="*/ 335936 h 576272"/>
              <a:gd name="connsiteX31" fmla="*/ 322624 w 401727"/>
              <a:gd name="connsiteY31" fmla="*/ 430487 h 576272"/>
              <a:gd name="connsiteX32" fmla="*/ 328362 w 401727"/>
              <a:gd name="connsiteY32" fmla="*/ 437649 h 576272"/>
              <a:gd name="connsiteX33" fmla="*/ 352032 w 401727"/>
              <a:gd name="connsiteY33" fmla="*/ 464152 h 576272"/>
              <a:gd name="connsiteX34" fmla="*/ 387895 w 401727"/>
              <a:gd name="connsiteY34" fmla="*/ 506413 h 576272"/>
              <a:gd name="connsiteX35" fmla="*/ 339839 w 401727"/>
              <a:gd name="connsiteY35" fmla="*/ 554405 h 576272"/>
              <a:gd name="connsiteX36" fmla="*/ 265960 w 401727"/>
              <a:gd name="connsiteY36" fmla="*/ 467734 h 576272"/>
              <a:gd name="connsiteX37" fmla="*/ 212883 w 401727"/>
              <a:gd name="connsiteY37" fmla="*/ 378197 h 576272"/>
              <a:gd name="connsiteX38" fmla="*/ 200689 w 401727"/>
              <a:gd name="connsiteY38" fmla="*/ 377481 h 576272"/>
              <a:gd name="connsiteX39" fmla="*/ 148329 w 401727"/>
              <a:gd name="connsiteY39" fmla="*/ 434068 h 576272"/>
              <a:gd name="connsiteX40" fmla="*/ 182040 w 401727"/>
              <a:gd name="connsiteY40" fmla="*/ 535065 h 576272"/>
              <a:gd name="connsiteX41" fmla="*/ 116769 w 401727"/>
              <a:gd name="connsiteY41" fmla="*/ 552972 h 576272"/>
              <a:gd name="connsiteX42" fmla="*/ 77320 w 401727"/>
              <a:gd name="connsiteY42" fmla="*/ 434784 h 576272"/>
              <a:gd name="connsiteX43" fmla="*/ 85927 w 401727"/>
              <a:gd name="connsiteY43" fmla="*/ 401835 h 576272"/>
              <a:gd name="connsiteX44" fmla="*/ 153350 w 401727"/>
              <a:gd name="connsiteY44" fmla="*/ 328773 h 576272"/>
              <a:gd name="connsiteX45" fmla="*/ 152632 w 401727"/>
              <a:gd name="connsiteY45" fmla="*/ 322326 h 576272"/>
              <a:gd name="connsiteX46" fmla="*/ 152632 w 401727"/>
              <a:gd name="connsiteY46" fmla="*/ 249265 h 576272"/>
              <a:gd name="connsiteX47" fmla="*/ 156219 w 401727"/>
              <a:gd name="connsiteY47" fmla="*/ 217748 h 576272"/>
              <a:gd name="connsiteX48" fmla="*/ 88078 w 401727"/>
              <a:gd name="connsiteY48" fmla="*/ 262874 h 576272"/>
              <a:gd name="connsiteX49" fmla="*/ 50781 w 401727"/>
              <a:gd name="connsiteY49" fmla="*/ 252846 h 576272"/>
              <a:gd name="connsiteX50" fmla="*/ 3441 w 401727"/>
              <a:gd name="connsiteY50" fmla="*/ 171189 h 576272"/>
              <a:gd name="connsiteX51" fmla="*/ 33802 w 401727"/>
              <a:gd name="connsiteY51" fmla="*/ 130595 h 576272"/>
              <a:gd name="connsiteX52" fmla="*/ 221173 w 401727"/>
              <a:gd name="connsiteY52" fmla="*/ 0 h 576272"/>
              <a:gd name="connsiteX53" fmla="*/ 279644 w 401727"/>
              <a:gd name="connsiteY53" fmla="*/ 58356 h 576272"/>
              <a:gd name="connsiteX54" fmla="*/ 221173 w 401727"/>
              <a:gd name="connsiteY54" fmla="*/ 116712 h 576272"/>
              <a:gd name="connsiteX55" fmla="*/ 162702 w 401727"/>
              <a:gd name="connsiteY55" fmla="*/ 58356 h 576272"/>
              <a:gd name="connsiteX56" fmla="*/ 221173 w 401727"/>
              <a:gd name="connsiteY56" fmla="*/ 0 h 576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401727" h="576272">
                <a:moveTo>
                  <a:pt x="216469" y="244251"/>
                </a:moveTo>
                <a:cubicBezTo>
                  <a:pt x="210731" y="244251"/>
                  <a:pt x="205710" y="249265"/>
                  <a:pt x="205710" y="255711"/>
                </a:cubicBezTo>
                <a:cubicBezTo>
                  <a:pt x="205710" y="261442"/>
                  <a:pt x="210731" y="266456"/>
                  <a:pt x="216469" y="266456"/>
                </a:cubicBezTo>
                <a:cubicBezTo>
                  <a:pt x="222924" y="266456"/>
                  <a:pt x="227945" y="261442"/>
                  <a:pt x="227945" y="255711"/>
                </a:cubicBezTo>
                <a:cubicBezTo>
                  <a:pt x="227945" y="249265"/>
                  <a:pt x="222924" y="244251"/>
                  <a:pt x="216469" y="244251"/>
                </a:cubicBezTo>
                <a:close/>
                <a:moveTo>
                  <a:pt x="216469" y="207720"/>
                </a:moveTo>
                <a:cubicBezTo>
                  <a:pt x="210731" y="207720"/>
                  <a:pt x="205710" y="212734"/>
                  <a:pt x="205710" y="219180"/>
                </a:cubicBezTo>
                <a:cubicBezTo>
                  <a:pt x="205710" y="224911"/>
                  <a:pt x="210731" y="229925"/>
                  <a:pt x="216469" y="229925"/>
                </a:cubicBezTo>
                <a:cubicBezTo>
                  <a:pt x="222924" y="229925"/>
                  <a:pt x="227945" y="224911"/>
                  <a:pt x="227945" y="219180"/>
                </a:cubicBezTo>
                <a:cubicBezTo>
                  <a:pt x="227945" y="212734"/>
                  <a:pt x="222924" y="207720"/>
                  <a:pt x="216469" y="207720"/>
                </a:cubicBezTo>
                <a:close/>
                <a:moveTo>
                  <a:pt x="33802" y="130595"/>
                </a:moveTo>
                <a:cubicBezTo>
                  <a:pt x="40201" y="131927"/>
                  <a:pt x="46118" y="136091"/>
                  <a:pt x="50063" y="143970"/>
                </a:cubicBezTo>
                <a:cubicBezTo>
                  <a:pt x="60105" y="163310"/>
                  <a:pt x="71581" y="182650"/>
                  <a:pt x="83058" y="201273"/>
                </a:cubicBezTo>
                <a:cubicBezTo>
                  <a:pt x="111748" y="181933"/>
                  <a:pt x="140439" y="162593"/>
                  <a:pt x="169847" y="143254"/>
                </a:cubicBezTo>
                <a:cubicBezTo>
                  <a:pt x="171999" y="141105"/>
                  <a:pt x="174868" y="140388"/>
                  <a:pt x="177737" y="139672"/>
                </a:cubicBezTo>
                <a:cubicBezTo>
                  <a:pt x="182757" y="136807"/>
                  <a:pt x="188496" y="133942"/>
                  <a:pt x="194234" y="132509"/>
                </a:cubicBezTo>
                <a:cubicBezTo>
                  <a:pt x="197103" y="138239"/>
                  <a:pt x="200689" y="143970"/>
                  <a:pt x="203558" y="149700"/>
                </a:cubicBezTo>
                <a:cubicBezTo>
                  <a:pt x="205710" y="153282"/>
                  <a:pt x="207144" y="156863"/>
                  <a:pt x="208579" y="160445"/>
                </a:cubicBezTo>
                <a:cubicBezTo>
                  <a:pt x="212883" y="171189"/>
                  <a:pt x="215752" y="182650"/>
                  <a:pt x="215752" y="194827"/>
                </a:cubicBezTo>
                <a:cubicBezTo>
                  <a:pt x="215752" y="175487"/>
                  <a:pt x="224359" y="151133"/>
                  <a:pt x="229380" y="133942"/>
                </a:cubicBezTo>
                <a:cubicBezTo>
                  <a:pt x="242290" y="137523"/>
                  <a:pt x="270981" y="161877"/>
                  <a:pt x="276002" y="166891"/>
                </a:cubicBezTo>
                <a:cubicBezTo>
                  <a:pt x="277436" y="168324"/>
                  <a:pt x="278871" y="170473"/>
                  <a:pt x="280306" y="171905"/>
                </a:cubicBezTo>
                <a:cubicBezTo>
                  <a:pt x="293934" y="189813"/>
                  <a:pt x="306844" y="208436"/>
                  <a:pt x="319038" y="227060"/>
                </a:cubicBezTo>
                <a:cubicBezTo>
                  <a:pt x="331949" y="212018"/>
                  <a:pt x="344142" y="196259"/>
                  <a:pt x="356336" y="181217"/>
                </a:cubicBezTo>
                <a:cubicBezTo>
                  <a:pt x="378571" y="153998"/>
                  <a:pt x="417303" y="192678"/>
                  <a:pt x="395068" y="219897"/>
                </a:cubicBezTo>
                <a:cubicBezTo>
                  <a:pt x="375702" y="243534"/>
                  <a:pt x="355618" y="267888"/>
                  <a:pt x="336252" y="292242"/>
                </a:cubicBezTo>
                <a:cubicBezTo>
                  <a:pt x="324776" y="306568"/>
                  <a:pt x="302541" y="300121"/>
                  <a:pt x="293216" y="286512"/>
                </a:cubicBezTo>
                <a:cubicBezTo>
                  <a:pt x="285326" y="274335"/>
                  <a:pt x="277436" y="262158"/>
                  <a:pt x="268829" y="249981"/>
                </a:cubicBezTo>
                <a:lnTo>
                  <a:pt x="268112" y="257144"/>
                </a:lnTo>
                <a:lnTo>
                  <a:pt x="268112" y="323043"/>
                </a:lnTo>
                <a:cubicBezTo>
                  <a:pt x="268112" y="327341"/>
                  <a:pt x="268112" y="332355"/>
                  <a:pt x="266677" y="335936"/>
                </a:cubicBezTo>
                <a:cubicBezTo>
                  <a:pt x="285326" y="367453"/>
                  <a:pt x="303975" y="398970"/>
                  <a:pt x="322624" y="430487"/>
                </a:cubicBezTo>
                <a:cubicBezTo>
                  <a:pt x="324059" y="431919"/>
                  <a:pt x="325493" y="434068"/>
                  <a:pt x="328362" y="437649"/>
                </a:cubicBezTo>
                <a:cubicBezTo>
                  <a:pt x="336252" y="446245"/>
                  <a:pt x="344142" y="455557"/>
                  <a:pt x="352032" y="464152"/>
                </a:cubicBezTo>
                <a:cubicBezTo>
                  <a:pt x="364226" y="478478"/>
                  <a:pt x="376419" y="492088"/>
                  <a:pt x="387895" y="506413"/>
                </a:cubicBezTo>
                <a:cubicBezTo>
                  <a:pt x="416586" y="539363"/>
                  <a:pt x="369246" y="587354"/>
                  <a:pt x="339839" y="554405"/>
                </a:cubicBezTo>
                <a:cubicBezTo>
                  <a:pt x="316169" y="526470"/>
                  <a:pt x="284609" y="499251"/>
                  <a:pt x="265960" y="467734"/>
                </a:cubicBezTo>
                <a:cubicBezTo>
                  <a:pt x="248029" y="437649"/>
                  <a:pt x="230097" y="408281"/>
                  <a:pt x="212883" y="378197"/>
                </a:cubicBezTo>
                <a:cubicBezTo>
                  <a:pt x="208579" y="378197"/>
                  <a:pt x="204993" y="378197"/>
                  <a:pt x="200689" y="377481"/>
                </a:cubicBezTo>
                <a:cubicBezTo>
                  <a:pt x="183475" y="396105"/>
                  <a:pt x="165543" y="415444"/>
                  <a:pt x="148329" y="434068"/>
                </a:cubicBezTo>
                <a:cubicBezTo>
                  <a:pt x="159805" y="467734"/>
                  <a:pt x="170564" y="501399"/>
                  <a:pt x="182040" y="535065"/>
                </a:cubicBezTo>
                <a:cubicBezTo>
                  <a:pt x="195668" y="576610"/>
                  <a:pt x="130397" y="593801"/>
                  <a:pt x="116769" y="552972"/>
                </a:cubicBezTo>
                <a:cubicBezTo>
                  <a:pt x="103141" y="513576"/>
                  <a:pt x="90230" y="474180"/>
                  <a:pt x="77320" y="434784"/>
                </a:cubicBezTo>
                <a:cubicBezTo>
                  <a:pt x="73016" y="423324"/>
                  <a:pt x="78037" y="410430"/>
                  <a:pt x="85927" y="401835"/>
                </a:cubicBezTo>
                <a:cubicBezTo>
                  <a:pt x="108162" y="377481"/>
                  <a:pt x="130397" y="353127"/>
                  <a:pt x="153350" y="328773"/>
                </a:cubicBezTo>
                <a:cubicBezTo>
                  <a:pt x="152632" y="326624"/>
                  <a:pt x="152632" y="324475"/>
                  <a:pt x="152632" y="322326"/>
                </a:cubicBezTo>
                <a:lnTo>
                  <a:pt x="152632" y="249265"/>
                </a:lnTo>
                <a:lnTo>
                  <a:pt x="156219" y="217748"/>
                </a:lnTo>
                <a:cubicBezTo>
                  <a:pt x="133266" y="232790"/>
                  <a:pt x="111031" y="247832"/>
                  <a:pt x="88078" y="262874"/>
                </a:cubicBezTo>
                <a:cubicBezTo>
                  <a:pt x="75885" y="270753"/>
                  <a:pt x="58671" y="265023"/>
                  <a:pt x="50781" y="252846"/>
                </a:cubicBezTo>
                <a:cubicBezTo>
                  <a:pt x="34284" y="226343"/>
                  <a:pt x="17787" y="199124"/>
                  <a:pt x="3441" y="171189"/>
                </a:cubicBezTo>
                <a:cubicBezTo>
                  <a:pt x="-8932" y="148088"/>
                  <a:pt x="14604" y="126600"/>
                  <a:pt x="33802" y="130595"/>
                </a:cubicBezTo>
                <a:close/>
                <a:moveTo>
                  <a:pt x="221173" y="0"/>
                </a:moveTo>
                <a:cubicBezTo>
                  <a:pt x="253466" y="0"/>
                  <a:pt x="279644" y="26127"/>
                  <a:pt x="279644" y="58356"/>
                </a:cubicBezTo>
                <a:cubicBezTo>
                  <a:pt x="279644" y="90585"/>
                  <a:pt x="253466" y="116712"/>
                  <a:pt x="221173" y="116712"/>
                </a:cubicBezTo>
                <a:cubicBezTo>
                  <a:pt x="188880" y="116712"/>
                  <a:pt x="162702" y="90585"/>
                  <a:pt x="162702" y="58356"/>
                </a:cubicBezTo>
                <a:cubicBezTo>
                  <a:pt x="162702" y="26127"/>
                  <a:pt x="188880" y="0"/>
                  <a:pt x="221173" y="0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</p:sp>
      <p:sp>
        <p:nvSpPr>
          <p:cNvPr id="37" name="michael-jackson_10629">
            <a:extLst>
              <a:ext uri="{FF2B5EF4-FFF2-40B4-BE49-F238E27FC236}">
                <a16:creationId xmlns:a16="http://schemas.microsoft.com/office/drawing/2014/main" id="{D5460911-BAB0-4B3A-BC4A-C0B27778F98B}"/>
              </a:ext>
            </a:extLst>
          </p:cNvPr>
          <p:cNvSpPr>
            <a:spLocks noChangeAspect="1"/>
          </p:cNvSpPr>
          <p:nvPr/>
        </p:nvSpPr>
        <p:spPr bwMode="auto">
          <a:xfrm>
            <a:off x="9925612" y="5146921"/>
            <a:ext cx="269878" cy="459684"/>
          </a:xfrm>
          <a:custGeom>
            <a:avLst/>
            <a:gdLst>
              <a:gd name="connsiteX0" fmla="*/ 150818 w 351012"/>
              <a:gd name="connsiteY0" fmla="*/ 450561 h 597878"/>
              <a:gd name="connsiteX1" fmla="*/ 173392 w 351012"/>
              <a:gd name="connsiteY1" fmla="*/ 509402 h 597878"/>
              <a:gd name="connsiteX2" fmla="*/ 126631 w 351012"/>
              <a:gd name="connsiteY2" fmla="*/ 569855 h 597878"/>
              <a:gd name="connsiteX3" fmla="*/ 91963 w 351012"/>
              <a:gd name="connsiteY3" fmla="*/ 535195 h 597878"/>
              <a:gd name="connsiteX4" fmla="*/ 150818 w 351012"/>
              <a:gd name="connsiteY4" fmla="*/ 450561 h 597878"/>
              <a:gd name="connsiteX5" fmla="*/ 175077 w 351012"/>
              <a:gd name="connsiteY5" fmla="*/ 146755 h 597878"/>
              <a:gd name="connsiteX6" fmla="*/ 188032 w 351012"/>
              <a:gd name="connsiteY6" fmla="*/ 146755 h 597878"/>
              <a:gd name="connsiteX7" fmla="*/ 188032 w 351012"/>
              <a:gd name="connsiteY7" fmla="*/ 272485 h 597878"/>
              <a:gd name="connsiteX8" fmla="*/ 181555 w 351012"/>
              <a:gd name="connsiteY8" fmla="*/ 292634 h 597878"/>
              <a:gd name="connsiteX9" fmla="*/ 175077 w 351012"/>
              <a:gd name="connsiteY9" fmla="*/ 272485 h 597878"/>
              <a:gd name="connsiteX10" fmla="*/ 174299 w 351012"/>
              <a:gd name="connsiteY10" fmla="*/ 129006 h 597878"/>
              <a:gd name="connsiteX11" fmla="*/ 187125 w 351012"/>
              <a:gd name="connsiteY11" fmla="*/ 129006 h 597878"/>
              <a:gd name="connsiteX12" fmla="*/ 187125 w 351012"/>
              <a:gd name="connsiteY12" fmla="*/ 137945 h 597878"/>
              <a:gd name="connsiteX13" fmla="*/ 174299 w 351012"/>
              <a:gd name="connsiteY13" fmla="*/ 137945 h 597878"/>
              <a:gd name="connsiteX14" fmla="*/ 212163 w 351012"/>
              <a:gd name="connsiteY14" fmla="*/ 37176 h 597878"/>
              <a:gd name="connsiteX15" fmla="*/ 187143 w 351012"/>
              <a:gd name="connsiteY15" fmla="*/ 75078 h 597878"/>
              <a:gd name="connsiteX16" fmla="*/ 137910 w 351012"/>
              <a:gd name="connsiteY16" fmla="*/ 66208 h 597878"/>
              <a:gd name="connsiteX17" fmla="*/ 138717 w 351012"/>
              <a:gd name="connsiteY17" fmla="*/ 68627 h 597878"/>
              <a:gd name="connsiteX18" fmla="*/ 189565 w 351012"/>
              <a:gd name="connsiteY18" fmla="*/ 79111 h 597878"/>
              <a:gd name="connsiteX19" fmla="*/ 213778 w 351012"/>
              <a:gd name="connsiteY19" fmla="*/ 39595 h 597878"/>
              <a:gd name="connsiteX20" fmla="*/ 212163 w 351012"/>
              <a:gd name="connsiteY20" fmla="*/ 37176 h 597878"/>
              <a:gd name="connsiteX21" fmla="*/ 175037 w 351012"/>
              <a:gd name="connsiteY21" fmla="*/ 12983 h 597878"/>
              <a:gd name="connsiteX22" fmla="*/ 196021 w 351012"/>
              <a:gd name="connsiteY22" fmla="*/ 18628 h 597878"/>
              <a:gd name="connsiteX23" fmla="*/ 227498 w 351012"/>
              <a:gd name="connsiteY23" fmla="*/ 23467 h 597878"/>
              <a:gd name="connsiteX24" fmla="*/ 204092 w 351012"/>
              <a:gd name="connsiteY24" fmla="*/ 90401 h 597878"/>
              <a:gd name="connsiteX25" fmla="*/ 125804 w 351012"/>
              <a:gd name="connsiteY25" fmla="*/ 109755 h 597878"/>
              <a:gd name="connsiteX26" fmla="*/ 138717 w 351012"/>
              <a:gd name="connsiteY26" fmla="*/ 52498 h 597878"/>
              <a:gd name="connsiteX27" fmla="*/ 134682 w 351012"/>
              <a:gd name="connsiteY27" fmla="*/ 41208 h 597878"/>
              <a:gd name="connsiteX28" fmla="*/ 149210 w 351012"/>
              <a:gd name="connsiteY28" fmla="*/ 19434 h 597878"/>
              <a:gd name="connsiteX29" fmla="*/ 316302 w 351012"/>
              <a:gd name="connsiteY29" fmla="*/ 55 h 597878"/>
              <a:gd name="connsiteX30" fmla="*/ 351012 w 351012"/>
              <a:gd name="connsiteY30" fmla="*/ 25041 h 597878"/>
              <a:gd name="connsiteX31" fmla="*/ 238001 w 351012"/>
              <a:gd name="connsiteY31" fmla="*/ 208000 h 597878"/>
              <a:gd name="connsiteX32" fmla="*/ 238001 w 351012"/>
              <a:gd name="connsiteY32" fmla="*/ 303106 h 597878"/>
              <a:gd name="connsiteX33" fmla="*/ 237193 w 351012"/>
              <a:gd name="connsiteY33" fmla="*/ 309554 h 597878"/>
              <a:gd name="connsiteX34" fmla="*/ 237193 w 351012"/>
              <a:gd name="connsiteY34" fmla="*/ 316808 h 597878"/>
              <a:gd name="connsiteX35" fmla="*/ 212169 w 351012"/>
              <a:gd name="connsiteY35" fmla="*/ 426422 h 597878"/>
              <a:gd name="connsiteX36" fmla="*/ 184724 w 351012"/>
              <a:gd name="connsiteY36" fmla="*/ 373227 h 597878"/>
              <a:gd name="connsiteX37" fmla="*/ 263832 w 351012"/>
              <a:gd name="connsiteY37" fmla="*/ 561022 h 597878"/>
              <a:gd name="connsiteX38" fmla="*/ 221049 w 351012"/>
              <a:gd name="connsiteY38" fmla="*/ 586007 h 597878"/>
              <a:gd name="connsiteX39" fmla="*/ 178266 w 351012"/>
              <a:gd name="connsiteY39" fmla="*/ 503797 h 597878"/>
              <a:gd name="connsiteX40" fmla="*/ 120953 w 351012"/>
              <a:gd name="connsiteY40" fmla="*/ 338569 h 597878"/>
              <a:gd name="connsiteX41" fmla="*/ 116109 w 351012"/>
              <a:gd name="connsiteY41" fmla="*/ 307942 h 597878"/>
              <a:gd name="connsiteX42" fmla="*/ 115302 w 351012"/>
              <a:gd name="connsiteY42" fmla="*/ 303106 h 597878"/>
              <a:gd name="connsiteX43" fmla="*/ 115302 w 351012"/>
              <a:gd name="connsiteY43" fmla="*/ 198328 h 597878"/>
              <a:gd name="connsiteX44" fmla="*/ 676 w 351012"/>
              <a:gd name="connsiteY44" fmla="*/ 35518 h 597878"/>
              <a:gd name="connsiteX45" fmla="*/ 36194 w 351012"/>
              <a:gd name="connsiteY45" fmla="*/ 14563 h 597878"/>
              <a:gd name="connsiteX46" fmla="*/ 133061 w 351012"/>
              <a:gd name="connsiteY46" fmla="*/ 129013 h 597878"/>
              <a:gd name="connsiteX47" fmla="*/ 139519 w 351012"/>
              <a:gd name="connsiteY47" fmla="*/ 127401 h 597878"/>
              <a:gd name="connsiteX48" fmla="*/ 153242 w 351012"/>
              <a:gd name="connsiteY48" fmla="*/ 127401 h 597878"/>
              <a:gd name="connsiteX49" fmla="*/ 166157 w 351012"/>
              <a:gd name="connsiteY49" fmla="*/ 157222 h 597878"/>
              <a:gd name="connsiteX50" fmla="*/ 166157 w 351012"/>
              <a:gd name="connsiteY50" fmla="*/ 303912 h 597878"/>
              <a:gd name="connsiteX51" fmla="*/ 197639 w 351012"/>
              <a:gd name="connsiteY51" fmla="*/ 301494 h 597878"/>
              <a:gd name="connsiteX52" fmla="*/ 197639 w 351012"/>
              <a:gd name="connsiteY52" fmla="*/ 155610 h 597878"/>
              <a:gd name="connsiteX53" fmla="*/ 209748 w 351012"/>
              <a:gd name="connsiteY53" fmla="*/ 127401 h 597878"/>
              <a:gd name="connsiteX54" fmla="*/ 213784 w 351012"/>
              <a:gd name="connsiteY54" fmla="*/ 127401 h 597878"/>
              <a:gd name="connsiteX55" fmla="*/ 223470 w 351012"/>
              <a:gd name="connsiteY55" fmla="*/ 129819 h 597878"/>
              <a:gd name="connsiteX56" fmla="*/ 316302 w 351012"/>
              <a:gd name="connsiteY56" fmla="*/ 55 h 597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351012" h="597878">
                <a:moveTo>
                  <a:pt x="150818" y="450561"/>
                </a:moveTo>
                <a:cubicBezTo>
                  <a:pt x="154043" y="469906"/>
                  <a:pt x="164524" y="490863"/>
                  <a:pt x="173392" y="509402"/>
                </a:cubicBezTo>
                <a:cubicBezTo>
                  <a:pt x="161299" y="531165"/>
                  <a:pt x="145980" y="552122"/>
                  <a:pt x="126631" y="569855"/>
                </a:cubicBezTo>
                <a:cubicBezTo>
                  <a:pt x="104056" y="592424"/>
                  <a:pt x="68582" y="557764"/>
                  <a:pt x="91963" y="535195"/>
                </a:cubicBezTo>
                <a:cubicBezTo>
                  <a:pt x="115344" y="511820"/>
                  <a:pt x="137112" y="480384"/>
                  <a:pt x="150818" y="450561"/>
                </a:cubicBezTo>
                <a:close/>
                <a:moveTo>
                  <a:pt x="175077" y="146755"/>
                </a:moveTo>
                <a:lnTo>
                  <a:pt x="188032" y="146755"/>
                </a:lnTo>
                <a:lnTo>
                  <a:pt x="188032" y="272485"/>
                </a:lnTo>
                <a:lnTo>
                  <a:pt x="181555" y="292634"/>
                </a:lnTo>
                <a:lnTo>
                  <a:pt x="175077" y="272485"/>
                </a:lnTo>
                <a:close/>
                <a:moveTo>
                  <a:pt x="174299" y="129006"/>
                </a:moveTo>
                <a:lnTo>
                  <a:pt x="187125" y="129006"/>
                </a:lnTo>
                <a:lnTo>
                  <a:pt x="187125" y="137945"/>
                </a:lnTo>
                <a:lnTo>
                  <a:pt x="174299" y="137945"/>
                </a:lnTo>
                <a:close/>
                <a:moveTo>
                  <a:pt x="212163" y="37176"/>
                </a:moveTo>
                <a:cubicBezTo>
                  <a:pt x="217813" y="50885"/>
                  <a:pt x="206514" y="67820"/>
                  <a:pt x="187143" y="75078"/>
                </a:cubicBezTo>
                <a:cubicBezTo>
                  <a:pt x="167773" y="82336"/>
                  <a:pt x="145981" y="78304"/>
                  <a:pt x="137910" y="66208"/>
                </a:cubicBezTo>
                <a:cubicBezTo>
                  <a:pt x="137910" y="67014"/>
                  <a:pt x="137910" y="67820"/>
                  <a:pt x="138717" y="68627"/>
                </a:cubicBezTo>
                <a:cubicBezTo>
                  <a:pt x="145981" y="82336"/>
                  <a:pt x="168580" y="87175"/>
                  <a:pt x="189565" y="79111"/>
                </a:cubicBezTo>
                <a:cubicBezTo>
                  <a:pt x="209742" y="71046"/>
                  <a:pt x="221042" y="53305"/>
                  <a:pt x="213778" y="39595"/>
                </a:cubicBezTo>
                <a:cubicBezTo>
                  <a:pt x="212971" y="38789"/>
                  <a:pt x="212971" y="37982"/>
                  <a:pt x="212163" y="37176"/>
                </a:cubicBezTo>
                <a:close/>
                <a:moveTo>
                  <a:pt x="175037" y="12983"/>
                </a:moveTo>
                <a:cubicBezTo>
                  <a:pt x="183108" y="11370"/>
                  <a:pt x="191179" y="13789"/>
                  <a:pt x="196021" y="18628"/>
                </a:cubicBezTo>
                <a:cubicBezTo>
                  <a:pt x="208935" y="16209"/>
                  <a:pt x="220234" y="17015"/>
                  <a:pt x="227498" y="23467"/>
                </a:cubicBezTo>
                <a:cubicBezTo>
                  <a:pt x="242833" y="36369"/>
                  <a:pt x="232341" y="66208"/>
                  <a:pt x="204092" y="90401"/>
                </a:cubicBezTo>
                <a:cubicBezTo>
                  <a:pt x="176651" y="113787"/>
                  <a:pt x="141139" y="122658"/>
                  <a:pt x="125804" y="109755"/>
                </a:cubicBezTo>
                <a:cubicBezTo>
                  <a:pt x="112890" y="98465"/>
                  <a:pt x="118540" y="74272"/>
                  <a:pt x="138717" y="52498"/>
                </a:cubicBezTo>
                <a:lnTo>
                  <a:pt x="134682" y="41208"/>
                </a:lnTo>
                <a:cubicBezTo>
                  <a:pt x="131454" y="31531"/>
                  <a:pt x="137910" y="21854"/>
                  <a:pt x="149210" y="19434"/>
                </a:cubicBezTo>
                <a:close/>
                <a:moveTo>
                  <a:pt x="316302" y="55"/>
                </a:moveTo>
                <a:cubicBezTo>
                  <a:pt x="316302" y="55"/>
                  <a:pt x="341326" y="-2363"/>
                  <a:pt x="351012" y="25041"/>
                </a:cubicBezTo>
                <a:lnTo>
                  <a:pt x="238001" y="208000"/>
                </a:lnTo>
                <a:lnTo>
                  <a:pt x="238001" y="303106"/>
                </a:lnTo>
                <a:cubicBezTo>
                  <a:pt x="238001" y="306330"/>
                  <a:pt x="238001" y="307942"/>
                  <a:pt x="237193" y="309554"/>
                </a:cubicBezTo>
                <a:cubicBezTo>
                  <a:pt x="238001" y="311166"/>
                  <a:pt x="238808" y="313584"/>
                  <a:pt x="237193" y="316808"/>
                </a:cubicBezTo>
                <a:cubicBezTo>
                  <a:pt x="235579" y="353077"/>
                  <a:pt x="226699" y="394183"/>
                  <a:pt x="212169" y="426422"/>
                </a:cubicBezTo>
                <a:cubicBezTo>
                  <a:pt x="201675" y="411108"/>
                  <a:pt x="206519" y="415944"/>
                  <a:pt x="184724" y="373227"/>
                </a:cubicBezTo>
                <a:cubicBezTo>
                  <a:pt x="192796" y="403854"/>
                  <a:pt x="241229" y="523140"/>
                  <a:pt x="263832" y="561022"/>
                </a:cubicBezTo>
                <a:cubicBezTo>
                  <a:pt x="280784" y="588425"/>
                  <a:pt x="238001" y="613411"/>
                  <a:pt x="221049" y="586007"/>
                </a:cubicBezTo>
                <a:cubicBezTo>
                  <a:pt x="204904" y="559410"/>
                  <a:pt x="191181" y="532006"/>
                  <a:pt x="178266" y="503797"/>
                </a:cubicBezTo>
                <a:cubicBezTo>
                  <a:pt x="178266" y="504603"/>
                  <a:pt x="125796" y="383705"/>
                  <a:pt x="120953" y="338569"/>
                </a:cubicBezTo>
                <a:cubicBezTo>
                  <a:pt x="117724" y="320838"/>
                  <a:pt x="116109" y="311972"/>
                  <a:pt x="116109" y="307942"/>
                </a:cubicBezTo>
                <a:cubicBezTo>
                  <a:pt x="115302" y="307136"/>
                  <a:pt x="115302" y="305524"/>
                  <a:pt x="115302" y="303106"/>
                </a:cubicBezTo>
                <a:lnTo>
                  <a:pt x="115302" y="198328"/>
                </a:lnTo>
                <a:cubicBezTo>
                  <a:pt x="72519" y="143521"/>
                  <a:pt x="10363" y="48414"/>
                  <a:pt x="676" y="35518"/>
                </a:cubicBezTo>
                <a:cubicBezTo>
                  <a:pt x="-5782" y="3279"/>
                  <a:pt x="36194" y="14563"/>
                  <a:pt x="36194" y="14563"/>
                </a:cubicBezTo>
                <a:cubicBezTo>
                  <a:pt x="57989" y="49220"/>
                  <a:pt x="104001" y="99191"/>
                  <a:pt x="133061" y="129013"/>
                </a:cubicBezTo>
                <a:cubicBezTo>
                  <a:pt x="135483" y="128207"/>
                  <a:pt x="137097" y="127401"/>
                  <a:pt x="139519" y="127401"/>
                </a:cubicBezTo>
                <a:lnTo>
                  <a:pt x="153242" y="127401"/>
                </a:lnTo>
                <a:lnTo>
                  <a:pt x="166157" y="157222"/>
                </a:lnTo>
                <a:lnTo>
                  <a:pt x="166157" y="303912"/>
                </a:lnTo>
                <a:cubicBezTo>
                  <a:pt x="176651" y="303106"/>
                  <a:pt x="187953" y="302300"/>
                  <a:pt x="197639" y="301494"/>
                </a:cubicBezTo>
                <a:lnTo>
                  <a:pt x="197639" y="155610"/>
                </a:lnTo>
                <a:lnTo>
                  <a:pt x="209748" y="127401"/>
                </a:lnTo>
                <a:lnTo>
                  <a:pt x="213784" y="127401"/>
                </a:lnTo>
                <a:cubicBezTo>
                  <a:pt x="217013" y="127401"/>
                  <a:pt x="220242" y="128207"/>
                  <a:pt x="223470" y="129819"/>
                </a:cubicBezTo>
                <a:cubicBezTo>
                  <a:pt x="250916" y="98385"/>
                  <a:pt x="293699" y="35518"/>
                  <a:pt x="316302" y="55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519961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4" y="202071"/>
            <a:ext cx="545955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视频属性：视频时长及主品类占比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0095C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17A651-077F-456C-8FDD-68E3B9492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5847" y="951454"/>
            <a:ext cx="9654517" cy="333749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BA64630-227A-4415-8FE5-2CB2B77F1E5C}"/>
              </a:ext>
            </a:extLst>
          </p:cNvPr>
          <p:cNvSpPr txBox="1"/>
          <p:nvPr/>
        </p:nvSpPr>
        <p:spPr>
          <a:xfrm>
            <a:off x="1688589" y="4469082"/>
            <a:ext cx="9395047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超过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50%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的大网红近期视频平均时长在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5~15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分钟内，视频时长不宜太短也不宜太长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大小网红更倾向于保持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主品类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视频数占比在</a:t>
            </a:r>
            <a:r>
              <a:rPr kumimoji="1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85%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以上，即视频品类不会太杂乱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但同时，有更多大网红会适当在非主品类发布视频，增加视频的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多样性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和在有关品类曝光自己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1D26363-F87F-4CB9-93DF-2CB984F0406B}"/>
              </a:ext>
            </a:extLst>
          </p:cNvPr>
          <p:cNvGrpSpPr/>
          <p:nvPr/>
        </p:nvGrpSpPr>
        <p:grpSpPr>
          <a:xfrm>
            <a:off x="1144443" y="4797137"/>
            <a:ext cx="447882" cy="449119"/>
            <a:chOff x="959718" y="4732482"/>
            <a:chExt cx="447882" cy="449119"/>
          </a:xfrm>
        </p:grpSpPr>
        <p:sp>
          <p:nvSpPr>
            <p:cNvPr id="18" name="Oval 10">
              <a:extLst>
                <a:ext uri="{FF2B5EF4-FFF2-40B4-BE49-F238E27FC236}">
                  <a16:creationId xmlns:a16="http://schemas.microsoft.com/office/drawing/2014/main" id="{6F5A4D8A-104F-43DD-826A-AABF5590B6B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9718" y="4732482"/>
              <a:ext cx="447882" cy="449119"/>
            </a:xfrm>
            <a:prstGeom prst="ellipse">
              <a:avLst/>
            </a:prstGeom>
            <a:solidFill>
              <a:srgbClr val="0095CF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9" name="Picture 15" descr="bulb.png">
              <a:extLst>
                <a:ext uri="{FF2B5EF4-FFF2-40B4-BE49-F238E27FC236}">
                  <a16:creationId xmlns:a16="http://schemas.microsoft.com/office/drawing/2014/main" id="{30CFDE01-EFC8-48A4-9630-CF47F12A38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061" y="4831341"/>
              <a:ext cx="260687" cy="262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A43D8F20-45E8-4C34-91BF-2329348BDB11}"/>
              </a:ext>
            </a:extLst>
          </p:cNvPr>
          <p:cNvGrpSpPr/>
          <p:nvPr/>
        </p:nvGrpSpPr>
        <p:grpSpPr>
          <a:xfrm>
            <a:off x="1144443" y="6014749"/>
            <a:ext cx="440254" cy="441469"/>
            <a:chOff x="959718" y="5728422"/>
            <a:chExt cx="440254" cy="44146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78404A5-FE2C-46DD-9BC8-D28CCAFDD73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9718" y="5728422"/>
              <a:ext cx="440254" cy="441469"/>
            </a:xfrm>
            <a:prstGeom prst="ellipse">
              <a:avLst/>
            </a:prstGeom>
            <a:solidFill>
              <a:srgbClr val="0095CF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1" name="Picture 23" descr="cloud.png">
              <a:extLst>
                <a:ext uri="{FF2B5EF4-FFF2-40B4-BE49-F238E27FC236}">
                  <a16:creationId xmlns:a16="http://schemas.microsoft.com/office/drawing/2014/main" id="{31D773FB-DBB1-4689-B596-68F7C24A9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749" y="5819342"/>
              <a:ext cx="254055" cy="254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02BEAD9-5CAA-41C2-92FB-E305B8830998}"/>
              </a:ext>
            </a:extLst>
          </p:cNvPr>
          <p:cNvGrpSpPr/>
          <p:nvPr/>
        </p:nvGrpSpPr>
        <p:grpSpPr>
          <a:xfrm>
            <a:off x="1144443" y="5401254"/>
            <a:ext cx="457235" cy="458498"/>
            <a:chOff x="978188" y="5231102"/>
            <a:chExt cx="457235" cy="458498"/>
          </a:xfrm>
        </p:grpSpPr>
        <p:sp>
          <p:nvSpPr>
            <p:cNvPr id="27" name="Oval 13">
              <a:extLst>
                <a:ext uri="{FF2B5EF4-FFF2-40B4-BE49-F238E27FC236}">
                  <a16:creationId xmlns:a16="http://schemas.microsoft.com/office/drawing/2014/main" id="{586BAC24-E50F-4DD7-AB37-076488839B7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78188" y="5231102"/>
              <a:ext cx="457235" cy="458498"/>
            </a:xfrm>
            <a:prstGeom prst="ellipse">
              <a:avLst/>
            </a:prstGeom>
            <a:solidFill>
              <a:srgbClr val="0095CF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31" name="Picture 14" descr="phone.png">
              <a:extLst>
                <a:ext uri="{FF2B5EF4-FFF2-40B4-BE49-F238E27FC236}">
                  <a16:creationId xmlns:a16="http://schemas.microsoft.com/office/drawing/2014/main" id="{33D94800-69C1-48F0-9260-725B627E4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294" y="5343671"/>
              <a:ext cx="231144" cy="229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94392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4" y="202071"/>
            <a:ext cx="5459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个人属性：行为特征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0095C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5" name="表格 6">
            <a:extLst>
              <a:ext uri="{FF2B5EF4-FFF2-40B4-BE49-F238E27FC236}">
                <a16:creationId xmlns:a16="http://schemas.microsoft.com/office/drawing/2014/main" id="{A2BDEC85-B42D-4F6B-82B3-C7F9B3E4A851}"/>
              </a:ext>
            </a:extLst>
          </p:cNvPr>
          <p:cNvGraphicFramePr>
            <a:graphicFrameLocks noGrp="1"/>
          </p:cNvGraphicFramePr>
          <p:nvPr/>
        </p:nvGraphicFramePr>
        <p:xfrm>
          <a:off x="420786" y="1993137"/>
          <a:ext cx="6432596" cy="22990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6865">
                  <a:extLst>
                    <a:ext uri="{9D8B030D-6E8A-4147-A177-3AD203B41FA5}">
                      <a16:colId xmlns:a16="http://schemas.microsoft.com/office/drawing/2014/main" val="2745888765"/>
                    </a:ext>
                  </a:extLst>
                </a:gridCol>
                <a:gridCol w="1138202">
                  <a:extLst>
                    <a:ext uri="{9D8B030D-6E8A-4147-A177-3AD203B41FA5}">
                      <a16:colId xmlns:a16="http://schemas.microsoft.com/office/drawing/2014/main" val="3246603414"/>
                    </a:ext>
                  </a:extLst>
                </a:gridCol>
                <a:gridCol w="1429582">
                  <a:extLst>
                    <a:ext uri="{9D8B030D-6E8A-4147-A177-3AD203B41FA5}">
                      <a16:colId xmlns:a16="http://schemas.microsoft.com/office/drawing/2014/main" val="1465746844"/>
                    </a:ext>
                  </a:extLst>
                </a:gridCol>
                <a:gridCol w="1260807">
                  <a:extLst>
                    <a:ext uri="{9D8B030D-6E8A-4147-A177-3AD203B41FA5}">
                      <a16:colId xmlns:a16="http://schemas.microsoft.com/office/drawing/2014/main" val="276277456"/>
                    </a:ext>
                  </a:extLst>
                </a:gridCol>
                <a:gridCol w="1407140">
                  <a:extLst>
                    <a:ext uri="{9D8B030D-6E8A-4147-A177-3AD203B41FA5}">
                      <a16:colId xmlns:a16="http://schemas.microsoft.com/office/drawing/2014/main" val="1028228669"/>
                    </a:ext>
                  </a:extLst>
                </a:gridCol>
              </a:tblGrid>
              <a:tr h="52152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类型</a:t>
                      </a:r>
                    </a:p>
                  </a:txBody>
                  <a:tcPr anchor="ctr">
                    <a:solidFill>
                      <a:srgbClr val="0095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视频数均值</a:t>
                      </a:r>
                    </a:p>
                  </a:txBody>
                  <a:tcPr anchor="ctr">
                    <a:solidFill>
                      <a:srgbClr val="0095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是否发表相册</a:t>
                      </a:r>
                    </a:p>
                  </a:txBody>
                  <a:tcPr anchor="ctr">
                    <a:solidFill>
                      <a:srgbClr val="0095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是否发表文章</a:t>
                      </a:r>
                    </a:p>
                  </a:txBody>
                  <a:tcPr anchor="ctr">
                    <a:solidFill>
                      <a:srgbClr val="0095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是否设置频道</a:t>
                      </a:r>
                    </a:p>
                  </a:txBody>
                  <a:tcPr anchor="ctr">
                    <a:solidFill>
                      <a:srgbClr val="009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634971"/>
                  </a:ext>
                </a:extLst>
              </a:tr>
              <a:tr h="4443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大网红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439</a:t>
                      </a:r>
                      <a:endParaRPr lang="zh-CN" altLang="en-US" sz="1400" b="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92.8%</a:t>
                      </a:r>
                      <a:endParaRPr lang="zh-CN" altLang="en-US" sz="1400" b="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36.4%</a:t>
                      </a:r>
                      <a:endParaRPr lang="zh-CN" altLang="en-US" sz="1400" b="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69.7%</a:t>
                      </a:r>
                      <a:endParaRPr lang="zh-CN" altLang="en-US" sz="1400" b="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641507"/>
                  </a:ext>
                </a:extLst>
              </a:tr>
              <a:tr h="4443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小网红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325</a:t>
                      </a:r>
                      <a:endParaRPr lang="zh-CN" altLang="en-US" sz="1400" b="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87.1%</a:t>
                      </a:r>
                      <a:endParaRPr lang="zh-CN" altLang="en-US" sz="1400" b="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38.8%</a:t>
                      </a:r>
                      <a:endParaRPr lang="zh-CN" altLang="en-US" sz="1400" b="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65.5%</a:t>
                      </a:r>
                      <a:endParaRPr lang="zh-CN" altLang="en-US" sz="1400" b="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9779784"/>
                  </a:ext>
                </a:extLst>
              </a:tr>
              <a:tr h="4443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小透明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210</a:t>
                      </a:r>
                      <a:endParaRPr lang="zh-CN" altLang="en-US" sz="1400" b="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77.1%</a:t>
                      </a:r>
                      <a:endParaRPr lang="zh-CN" altLang="en-US" sz="1400" b="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36.8%</a:t>
                      </a:r>
                      <a:endParaRPr lang="zh-CN" altLang="en-US" sz="1400" b="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57.8%</a:t>
                      </a:r>
                      <a:endParaRPr lang="zh-CN" altLang="en-US" sz="1400" b="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0758224"/>
                  </a:ext>
                </a:extLst>
              </a:tr>
              <a:tr h="44438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整体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313</a:t>
                      </a:r>
                      <a:endParaRPr lang="zh-CN" altLang="en-US" sz="1400" b="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84.9%</a:t>
                      </a:r>
                      <a:endParaRPr lang="zh-CN" altLang="en-US" sz="1400" b="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37.4%</a:t>
                      </a:r>
                      <a:endParaRPr lang="zh-CN" altLang="en-US" sz="1400" b="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63.7%</a:t>
                      </a:r>
                      <a:endParaRPr lang="zh-CN" altLang="en-US" sz="1400" b="0" dirty="0"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0426675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2CCBAF22-A359-4F2C-9D76-DF2488070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4554" y="1162490"/>
            <a:ext cx="4448713" cy="3889801"/>
          </a:xfrm>
          <a:prstGeom prst="rect">
            <a:avLst/>
          </a:prstGeom>
        </p:spPr>
      </p:pic>
      <p:sp>
        <p:nvSpPr>
          <p:cNvPr id="22" name="warning-sign_80795">
            <a:extLst>
              <a:ext uri="{FF2B5EF4-FFF2-40B4-BE49-F238E27FC236}">
                <a16:creationId xmlns:a16="http://schemas.microsoft.com/office/drawing/2014/main" id="{8F8C90A9-5D85-4258-A01F-0F17739DCD91}"/>
              </a:ext>
            </a:extLst>
          </p:cNvPr>
          <p:cNvSpPr>
            <a:spLocks noChangeAspect="1"/>
          </p:cNvSpPr>
          <p:nvPr/>
        </p:nvSpPr>
        <p:spPr bwMode="auto">
          <a:xfrm>
            <a:off x="8320383" y="5470195"/>
            <a:ext cx="104628" cy="422605"/>
          </a:xfrm>
          <a:custGeom>
            <a:avLst/>
            <a:gdLst>
              <a:gd name="connsiteX0" fmla="*/ 74886 w 149775"/>
              <a:gd name="connsiteY0" fmla="*/ 507930 h 604958"/>
              <a:gd name="connsiteX1" fmla="*/ 123470 w 149775"/>
              <a:gd name="connsiteY1" fmla="*/ 556444 h 604958"/>
              <a:gd name="connsiteX2" fmla="*/ 74886 w 149775"/>
              <a:gd name="connsiteY2" fmla="*/ 604958 h 604958"/>
              <a:gd name="connsiteX3" fmla="*/ 26302 w 149775"/>
              <a:gd name="connsiteY3" fmla="*/ 556444 h 604958"/>
              <a:gd name="connsiteX4" fmla="*/ 74886 w 149775"/>
              <a:gd name="connsiteY4" fmla="*/ 507930 h 604958"/>
              <a:gd name="connsiteX5" fmla="*/ 74933 w 149775"/>
              <a:gd name="connsiteY5" fmla="*/ 0 h 604958"/>
              <a:gd name="connsiteX6" fmla="*/ 130006 w 149775"/>
              <a:gd name="connsiteY6" fmla="*/ 24102 h 604958"/>
              <a:gd name="connsiteX7" fmla="*/ 149509 w 149775"/>
              <a:gd name="connsiteY7" fmla="*/ 81021 h 604958"/>
              <a:gd name="connsiteX8" fmla="*/ 119418 w 149775"/>
              <a:gd name="connsiteY8" fmla="*/ 440609 h 604958"/>
              <a:gd name="connsiteX9" fmla="*/ 74933 w 149775"/>
              <a:gd name="connsiteY9" fmla="*/ 481397 h 604958"/>
              <a:gd name="connsiteX10" fmla="*/ 30447 w 149775"/>
              <a:gd name="connsiteY10" fmla="*/ 440609 h 604958"/>
              <a:gd name="connsiteX11" fmla="*/ 263 w 149775"/>
              <a:gd name="connsiteY11" fmla="*/ 81021 h 604958"/>
              <a:gd name="connsiteX12" fmla="*/ 19766 w 149775"/>
              <a:gd name="connsiteY12" fmla="*/ 24102 h 604958"/>
              <a:gd name="connsiteX13" fmla="*/ 74933 w 149775"/>
              <a:gd name="connsiteY13" fmla="*/ 0 h 60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9775" h="604958">
                <a:moveTo>
                  <a:pt x="74886" y="507930"/>
                </a:moveTo>
                <a:cubicBezTo>
                  <a:pt x="101718" y="507930"/>
                  <a:pt x="123470" y="529650"/>
                  <a:pt x="123470" y="556444"/>
                </a:cubicBezTo>
                <a:cubicBezTo>
                  <a:pt x="123470" y="583238"/>
                  <a:pt x="101718" y="604958"/>
                  <a:pt x="74886" y="604958"/>
                </a:cubicBezTo>
                <a:cubicBezTo>
                  <a:pt x="48054" y="604958"/>
                  <a:pt x="26302" y="583238"/>
                  <a:pt x="26302" y="556444"/>
                </a:cubicBezTo>
                <a:cubicBezTo>
                  <a:pt x="26302" y="529650"/>
                  <a:pt x="48054" y="507930"/>
                  <a:pt x="74886" y="507930"/>
                </a:cubicBezTo>
                <a:close/>
                <a:moveTo>
                  <a:pt x="74933" y="0"/>
                </a:moveTo>
                <a:cubicBezTo>
                  <a:pt x="95829" y="0"/>
                  <a:pt x="115889" y="8807"/>
                  <a:pt x="130006" y="24102"/>
                </a:cubicBezTo>
                <a:cubicBezTo>
                  <a:pt x="144215" y="39583"/>
                  <a:pt x="151273" y="60163"/>
                  <a:pt x="149509" y="81021"/>
                </a:cubicBezTo>
                <a:lnTo>
                  <a:pt x="119418" y="440609"/>
                </a:lnTo>
                <a:cubicBezTo>
                  <a:pt x="117468" y="463691"/>
                  <a:pt x="98151" y="481397"/>
                  <a:pt x="74933" y="481397"/>
                </a:cubicBezTo>
                <a:cubicBezTo>
                  <a:pt x="51715" y="481397"/>
                  <a:pt x="32397" y="463691"/>
                  <a:pt x="30447" y="440609"/>
                </a:cubicBezTo>
                <a:lnTo>
                  <a:pt x="263" y="81021"/>
                </a:lnTo>
                <a:cubicBezTo>
                  <a:pt x="-1501" y="60163"/>
                  <a:pt x="5650" y="39583"/>
                  <a:pt x="19766" y="24102"/>
                </a:cubicBezTo>
                <a:cubicBezTo>
                  <a:pt x="33976" y="8807"/>
                  <a:pt x="53944" y="0"/>
                  <a:pt x="74933" y="0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D9E290-A1A1-44E7-B3FD-5326A28299EA}"/>
              </a:ext>
            </a:extLst>
          </p:cNvPr>
          <p:cNvSpPr txBox="1"/>
          <p:nvPr/>
        </p:nvSpPr>
        <p:spPr>
          <a:xfrm>
            <a:off x="8478982" y="5514109"/>
            <a:ext cx="2780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箱线图未包含发表个数为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的样本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BE7AFE6-8E1F-40F2-8F99-4036F9424825}"/>
              </a:ext>
            </a:extLst>
          </p:cNvPr>
          <p:cNvSpPr txBox="1"/>
          <p:nvPr/>
        </p:nvSpPr>
        <p:spPr>
          <a:xfrm>
            <a:off x="1411498" y="4302828"/>
            <a:ext cx="5007775" cy="20617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大网红发布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视频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相册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数目均多于小网红和小透明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有更多大网红设置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频道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来管理视频</a:t>
            </a:r>
          </a:p>
          <a:p>
            <a:pPr marL="0" marR="0" lvl="0" indent="0" algn="l" defTabSz="914400" rtl="0" eaLnBrk="0" fontAlgn="base" latinLnBrk="0" hangingPunct="0">
              <a:lnSpc>
                <a:spcPct val="2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三者发布</a:t>
            </a:r>
            <a:r>
              <a:rPr kumimoji="1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文章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均不多，数目也相差不远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AD205643-4ED8-4B28-80AE-2C64E920BD50}"/>
              </a:ext>
            </a:extLst>
          </p:cNvPr>
          <p:cNvGrpSpPr/>
          <p:nvPr/>
        </p:nvGrpSpPr>
        <p:grpSpPr>
          <a:xfrm>
            <a:off x="821170" y="4658592"/>
            <a:ext cx="447882" cy="449119"/>
            <a:chOff x="959718" y="4732482"/>
            <a:chExt cx="447882" cy="449119"/>
          </a:xfrm>
        </p:grpSpPr>
        <p:sp>
          <p:nvSpPr>
            <p:cNvPr id="25" name="Oval 10">
              <a:extLst>
                <a:ext uri="{FF2B5EF4-FFF2-40B4-BE49-F238E27FC236}">
                  <a16:creationId xmlns:a16="http://schemas.microsoft.com/office/drawing/2014/main" id="{5334929D-5E6F-4F6F-AB13-E36A1E15836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9718" y="4732482"/>
              <a:ext cx="447882" cy="449119"/>
            </a:xfrm>
            <a:prstGeom prst="ellipse">
              <a:avLst/>
            </a:prstGeom>
            <a:solidFill>
              <a:srgbClr val="0095CF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26" name="Picture 15" descr="bulb.png">
              <a:extLst>
                <a:ext uri="{FF2B5EF4-FFF2-40B4-BE49-F238E27FC236}">
                  <a16:creationId xmlns:a16="http://schemas.microsoft.com/office/drawing/2014/main" id="{09E8C29D-26D9-4891-B424-B81103711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0061" y="4831341"/>
              <a:ext cx="260687" cy="262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120F5BF-70C5-4740-A04C-A88EE752A018}"/>
              </a:ext>
            </a:extLst>
          </p:cNvPr>
          <p:cNvGrpSpPr/>
          <p:nvPr/>
        </p:nvGrpSpPr>
        <p:grpSpPr>
          <a:xfrm>
            <a:off x="821170" y="5876204"/>
            <a:ext cx="440254" cy="441469"/>
            <a:chOff x="959718" y="5728422"/>
            <a:chExt cx="440254" cy="441469"/>
          </a:xfrm>
        </p:grpSpPr>
        <p:sp>
          <p:nvSpPr>
            <p:cNvPr id="29" name="Oval 19">
              <a:extLst>
                <a:ext uri="{FF2B5EF4-FFF2-40B4-BE49-F238E27FC236}">
                  <a16:creationId xmlns:a16="http://schemas.microsoft.com/office/drawing/2014/main" id="{E723D365-91D9-43A9-B4AB-1986E677A7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59718" y="5728422"/>
              <a:ext cx="440254" cy="441469"/>
            </a:xfrm>
            <a:prstGeom prst="ellipse">
              <a:avLst/>
            </a:prstGeom>
            <a:solidFill>
              <a:srgbClr val="0095CF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30" name="Picture 23" descr="cloud.png">
              <a:extLst>
                <a:ext uri="{FF2B5EF4-FFF2-40B4-BE49-F238E27FC236}">
                  <a16:creationId xmlns:a16="http://schemas.microsoft.com/office/drawing/2014/main" id="{87A6B7E0-58A2-4E5D-8625-A32FB60278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749" y="5819342"/>
              <a:ext cx="254055" cy="254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C1F2DBA-B7DE-461D-9013-9C40D400DEDA}"/>
              </a:ext>
            </a:extLst>
          </p:cNvPr>
          <p:cNvGrpSpPr/>
          <p:nvPr/>
        </p:nvGrpSpPr>
        <p:grpSpPr>
          <a:xfrm>
            <a:off x="821170" y="5262709"/>
            <a:ext cx="457235" cy="458498"/>
            <a:chOff x="978188" y="5231102"/>
            <a:chExt cx="457235" cy="458498"/>
          </a:xfrm>
        </p:grpSpPr>
        <p:sp>
          <p:nvSpPr>
            <p:cNvPr id="33" name="Oval 13">
              <a:extLst>
                <a:ext uri="{FF2B5EF4-FFF2-40B4-BE49-F238E27FC236}">
                  <a16:creationId xmlns:a16="http://schemas.microsoft.com/office/drawing/2014/main" id="{BC0D050E-3774-417F-8A49-8B3D2575B00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978188" y="5231102"/>
              <a:ext cx="457235" cy="458498"/>
            </a:xfrm>
            <a:prstGeom prst="ellipse">
              <a:avLst/>
            </a:prstGeom>
            <a:solidFill>
              <a:srgbClr val="0095CF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34" name="Picture 14" descr="phone.png">
              <a:extLst>
                <a:ext uri="{FF2B5EF4-FFF2-40B4-BE49-F238E27FC236}">
                  <a16:creationId xmlns:a16="http://schemas.microsoft.com/office/drawing/2014/main" id="{A1F2411F-733E-49AD-9808-9C2B67A25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7294" y="5343671"/>
              <a:ext cx="231144" cy="2298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638811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4" y="202071"/>
            <a:ext cx="5459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个人属性：个人标签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0095C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DAA3A8D-1E43-4CDE-8D41-42E7B96A1306}"/>
              </a:ext>
            </a:extLst>
          </p:cNvPr>
          <p:cNvSpPr txBox="1"/>
          <p:nvPr/>
        </p:nvSpPr>
        <p:spPr>
          <a:xfrm>
            <a:off x="1614838" y="1088115"/>
            <a:ext cx="1204748" cy="626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两者共同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235C898-F6DA-431C-87CF-4A776BCDD391}"/>
              </a:ext>
            </a:extLst>
          </p:cNvPr>
          <p:cNvSpPr txBox="1"/>
          <p:nvPr/>
        </p:nvSpPr>
        <p:spPr>
          <a:xfrm>
            <a:off x="5544851" y="1048002"/>
            <a:ext cx="1575441" cy="626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大网红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28F4687-9890-4153-9A5B-D4D619446576}"/>
              </a:ext>
            </a:extLst>
          </p:cNvPr>
          <p:cNvSpPr txBox="1"/>
          <p:nvPr/>
        </p:nvSpPr>
        <p:spPr>
          <a:xfrm>
            <a:off x="9340248" y="1058300"/>
            <a:ext cx="1575441" cy="626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小透明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3C0DE44-16EA-437D-81E5-D3F6C8AB479F}"/>
              </a:ext>
            </a:extLst>
          </p:cNvPr>
          <p:cNvSpPr txBox="1"/>
          <p:nvPr/>
        </p:nvSpPr>
        <p:spPr>
          <a:xfrm>
            <a:off x="2743684" y="4473674"/>
            <a:ext cx="8783297" cy="2111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共有的是较为常见的一些标签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大网红的词云有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热门游戏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生活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及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女性向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的关键词，以及“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评测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杂谈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教学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”这种带有个人想法或对技术有一定要求的词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小透明的词云则更多偏向一些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小游戏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男性向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词语，以及“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搬运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手残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”这种较为简单的操作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AFF798DD-8C31-4DF5-8895-C36138684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09504" y="4743351"/>
            <a:ext cx="1338786" cy="1338786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2DB97847-8875-4C30-9299-D6E7F407A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7984" y="1863945"/>
            <a:ext cx="3698457" cy="232431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F04A97D8-BFE1-4F33-9821-4684449E7D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7218" y="1914236"/>
            <a:ext cx="3359778" cy="2270120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49227CC-6EA6-47EF-A7BA-D60B64E42B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25561" y="1990036"/>
            <a:ext cx="3434579" cy="2253311"/>
          </a:xfrm>
          <a:prstGeom prst="rect">
            <a:avLst/>
          </a:prstGeom>
        </p:spPr>
      </p:pic>
      <p:sp>
        <p:nvSpPr>
          <p:cNvPr id="38" name="validate-search_64702">
            <a:extLst>
              <a:ext uri="{FF2B5EF4-FFF2-40B4-BE49-F238E27FC236}">
                <a16:creationId xmlns:a16="http://schemas.microsoft.com/office/drawing/2014/main" id="{618A4236-71E3-49B5-97A4-145B47704039}"/>
              </a:ext>
            </a:extLst>
          </p:cNvPr>
          <p:cNvSpPr>
            <a:spLocks noChangeAspect="1"/>
          </p:cNvSpPr>
          <p:nvPr/>
        </p:nvSpPr>
        <p:spPr bwMode="auto">
          <a:xfrm>
            <a:off x="1126796" y="1316182"/>
            <a:ext cx="371910" cy="371335"/>
          </a:xfrm>
          <a:custGeom>
            <a:avLst/>
            <a:gdLst>
              <a:gd name="connsiteX0" fmla="*/ 444103 w 607089"/>
              <a:gd name="connsiteY0" fmla="*/ 163584 h 606152"/>
              <a:gd name="connsiteX1" fmla="*/ 469914 w 607089"/>
              <a:gd name="connsiteY1" fmla="*/ 176766 h 606152"/>
              <a:gd name="connsiteX2" fmla="*/ 475193 w 607089"/>
              <a:gd name="connsiteY2" fmla="*/ 220412 h 606152"/>
              <a:gd name="connsiteX3" fmla="*/ 378258 w 607089"/>
              <a:gd name="connsiteY3" fmla="*/ 317225 h 606152"/>
              <a:gd name="connsiteX4" fmla="*/ 346435 w 607089"/>
              <a:gd name="connsiteY4" fmla="*/ 330260 h 606152"/>
              <a:gd name="connsiteX5" fmla="*/ 313879 w 607089"/>
              <a:gd name="connsiteY5" fmla="*/ 316492 h 606152"/>
              <a:gd name="connsiteX6" fmla="*/ 248913 w 607089"/>
              <a:gd name="connsiteY6" fmla="*/ 251755 h 606152"/>
              <a:gd name="connsiteX7" fmla="*/ 242021 w 607089"/>
              <a:gd name="connsiteY7" fmla="*/ 228760 h 606152"/>
              <a:gd name="connsiteX8" fmla="*/ 254926 w 607089"/>
              <a:gd name="connsiteY8" fmla="*/ 208695 h 606152"/>
              <a:gd name="connsiteX9" fmla="*/ 280883 w 607089"/>
              <a:gd name="connsiteY9" fmla="*/ 195074 h 606152"/>
              <a:gd name="connsiteX10" fmla="*/ 297894 w 607089"/>
              <a:gd name="connsiteY10" fmla="*/ 202836 h 606152"/>
              <a:gd name="connsiteX11" fmla="*/ 342036 w 607089"/>
              <a:gd name="connsiteY11" fmla="*/ 246922 h 606152"/>
              <a:gd name="connsiteX12" fmla="*/ 346435 w 607089"/>
              <a:gd name="connsiteY12" fmla="*/ 249705 h 606152"/>
              <a:gd name="connsiteX13" fmla="*/ 350541 w 607089"/>
              <a:gd name="connsiteY13" fmla="*/ 247068 h 606152"/>
              <a:gd name="connsiteX14" fmla="*/ 426212 w 607089"/>
              <a:gd name="connsiteY14" fmla="*/ 171493 h 606152"/>
              <a:gd name="connsiteX15" fmla="*/ 444103 w 607089"/>
              <a:gd name="connsiteY15" fmla="*/ 163584 h 606152"/>
              <a:gd name="connsiteX16" fmla="*/ 360877 w 607089"/>
              <a:gd name="connsiteY16" fmla="*/ 64177 h 606152"/>
              <a:gd name="connsiteX17" fmla="*/ 232178 w 607089"/>
              <a:gd name="connsiteY17" fmla="*/ 117334 h 606152"/>
              <a:gd name="connsiteX18" fmla="*/ 232178 w 607089"/>
              <a:gd name="connsiteY18" fmla="*/ 374333 h 606152"/>
              <a:gd name="connsiteX19" fmla="*/ 489575 w 607089"/>
              <a:gd name="connsiteY19" fmla="*/ 374333 h 606152"/>
              <a:gd name="connsiteX20" fmla="*/ 489575 w 607089"/>
              <a:gd name="connsiteY20" fmla="*/ 117334 h 606152"/>
              <a:gd name="connsiteX21" fmla="*/ 360877 w 607089"/>
              <a:gd name="connsiteY21" fmla="*/ 64177 h 606152"/>
              <a:gd name="connsiteX22" fmla="*/ 360876 w 607089"/>
              <a:gd name="connsiteY22" fmla="*/ 0 h 606152"/>
              <a:gd name="connsiteX23" fmla="*/ 535041 w 607089"/>
              <a:gd name="connsiteY23" fmla="*/ 71938 h 606152"/>
              <a:gd name="connsiteX24" fmla="*/ 535041 w 607089"/>
              <a:gd name="connsiteY24" fmla="*/ 419729 h 606152"/>
              <a:gd name="connsiteX25" fmla="*/ 237751 w 607089"/>
              <a:gd name="connsiteY25" fmla="*/ 456778 h 606152"/>
              <a:gd name="connsiteX26" fmla="*/ 225138 w 607089"/>
              <a:gd name="connsiteY26" fmla="*/ 458388 h 606152"/>
              <a:gd name="connsiteX27" fmla="*/ 99740 w 607089"/>
              <a:gd name="connsiteY27" fmla="*/ 583593 h 606152"/>
              <a:gd name="connsiteX28" fmla="*/ 17607 w 607089"/>
              <a:gd name="connsiteY28" fmla="*/ 592379 h 606152"/>
              <a:gd name="connsiteX29" fmla="*/ 13794 w 607089"/>
              <a:gd name="connsiteY29" fmla="*/ 588572 h 606152"/>
              <a:gd name="connsiteX30" fmla="*/ 22594 w 607089"/>
              <a:gd name="connsiteY30" fmla="*/ 506567 h 606152"/>
              <a:gd name="connsiteX31" fmla="*/ 148139 w 607089"/>
              <a:gd name="connsiteY31" fmla="*/ 381069 h 606152"/>
              <a:gd name="connsiteX32" fmla="*/ 149606 w 607089"/>
              <a:gd name="connsiteY32" fmla="*/ 368768 h 606152"/>
              <a:gd name="connsiteX33" fmla="*/ 186712 w 607089"/>
              <a:gd name="connsiteY33" fmla="*/ 71938 h 606152"/>
              <a:gd name="connsiteX34" fmla="*/ 360876 w 607089"/>
              <a:gd name="connsiteY34" fmla="*/ 0 h 60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089" h="606152">
                <a:moveTo>
                  <a:pt x="444103" y="163584"/>
                </a:moveTo>
                <a:cubicBezTo>
                  <a:pt x="452462" y="163584"/>
                  <a:pt x="461261" y="167978"/>
                  <a:pt x="469914" y="176766"/>
                </a:cubicBezTo>
                <a:cubicBezTo>
                  <a:pt x="485459" y="192291"/>
                  <a:pt x="487365" y="208256"/>
                  <a:pt x="475193" y="220412"/>
                </a:cubicBezTo>
                <a:lnTo>
                  <a:pt x="378258" y="317225"/>
                </a:lnTo>
                <a:cubicBezTo>
                  <a:pt x="369459" y="326013"/>
                  <a:pt x="359047" y="330260"/>
                  <a:pt x="346435" y="330260"/>
                </a:cubicBezTo>
                <a:cubicBezTo>
                  <a:pt x="337783" y="330260"/>
                  <a:pt x="325171" y="327917"/>
                  <a:pt x="313879" y="316492"/>
                </a:cubicBezTo>
                <a:lnTo>
                  <a:pt x="248913" y="251755"/>
                </a:lnTo>
                <a:cubicBezTo>
                  <a:pt x="242314" y="245018"/>
                  <a:pt x="239821" y="237109"/>
                  <a:pt x="242021" y="228760"/>
                </a:cubicBezTo>
                <a:cubicBezTo>
                  <a:pt x="243634" y="222463"/>
                  <a:pt x="247887" y="215872"/>
                  <a:pt x="254926" y="208695"/>
                </a:cubicBezTo>
                <a:cubicBezTo>
                  <a:pt x="264165" y="199614"/>
                  <a:pt x="272670" y="195074"/>
                  <a:pt x="280883" y="195074"/>
                </a:cubicBezTo>
                <a:cubicBezTo>
                  <a:pt x="287042" y="195074"/>
                  <a:pt x="292761" y="197710"/>
                  <a:pt x="297894" y="202836"/>
                </a:cubicBezTo>
                <a:cubicBezTo>
                  <a:pt x="298187" y="203129"/>
                  <a:pt x="326491" y="231397"/>
                  <a:pt x="342036" y="246922"/>
                </a:cubicBezTo>
                <a:cubicBezTo>
                  <a:pt x="343649" y="248533"/>
                  <a:pt x="344529" y="249705"/>
                  <a:pt x="346435" y="249705"/>
                </a:cubicBezTo>
                <a:cubicBezTo>
                  <a:pt x="348195" y="249705"/>
                  <a:pt x="349075" y="248533"/>
                  <a:pt x="350541" y="247068"/>
                </a:cubicBezTo>
                <a:cubicBezTo>
                  <a:pt x="376058" y="221584"/>
                  <a:pt x="425626" y="172079"/>
                  <a:pt x="426212" y="171493"/>
                </a:cubicBezTo>
                <a:cubicBezTo>
                  <a:pt x="431492" y="166220"/>
                  <a:pt x="437504" y="163584"/>
                  <a:pt x="444103" y="163584"/>
                </a:cubicBezTo>
                <a:close/>
                <a:moveTo>
                  <a:pt x="360877" y="64177"/>
                </a:moveTo>
                <a:cubicBezTo>
                  <a:pt x="314274" y="64177"/>
                  <a:pt x="267671" y="81896"/>
                  <a:pt x="232178" y="117334"/>
                </a:cubicBezTo>
                <a:cubicBezTo>
                  <a:pt x="161192" y="188210"/>
                  <a:pt x="161192" y="303457"/>
                  <a:pt x="232178" y="374333"/>
                </a:cubicBezTo>
                <a:cubicBezTo>
                  <a:pt x="303164" y="445209"/>
                  <a:pt x="418589" y="445209"/>
                  <a:pt x="489575" y="374333"/>
                </a:cubicBezTo>
                <a:cubicBezTo>
                  <a:pt x="560560" y="303457"/>
                  <a:pt x="560560" y="188210"/>
                  <a:pt x="489575" y="117334"/>
                </a:cubicBezTo>
                <a:cubicBezTo>
                  <a:pt x="454082" y="81896"/>
                  <a:pt x="407479" y="64177"/>
                  <a:pt x="360877" y="64177"/>
                </a:cubicBezTo>
                <a:close/>
                <a:moveTo>
                  <a:pt x="360876" y="0"/>
                </a:moveTo>
                <a:cubicBezTo>
                  <a:pt x="423942" y="0"/>
                  <a:pt x="487008" y="23980"/>
                  <a:pt x="535041" y="71938"/>
                </a:cubicBezTo>
                <a:cubicBezTo>
                  <a:pt x="631106" y="167855"/>
                  <a:pt x="631106" y="323812"/>
                  <a:pt x="535041" y="419729"/>
                </a:cubicBezTo>
                <a:cubicBezTo>
                  <a:pt x="453495" y="501148"/>
                  <a:pt x="332350" y="513449"/>
                  <a:pt x="237751" y="456778"/>
                </a:cubicBezTo>
                <a:cubicBezTo>
                  <a:pt x="237751" y="456778"/>
                  <a:pt x="230858" y="452677"/>
                  <a:pt x="225138" y="458388"/>
                </a:cubicBezTo>
                <a:cubicBezTo>
                  <a:pt x="193752" y="489726"/>
                  <a:pt x="99740" y="583593"/>
                  <a:pt x="99740" y="583593"/>
                </a:cubicBezTo>
                <a:cubicBezTo>
                  <a:pt x="74660" y="608634"/>
                  <a:pt x="39754" y="614638"/>
                  <a:pt x="17607" y="592379"/>
                </a:cubicBezTo>
                <a:lnTo>
                  <a:pt x="13794" y="588572"/>
                </a:lnTo>
                <a:cubicBezTo>
                  <a:pt x="-8499" y="566460"/>
                  <a:pt x="-2486" y="531608"/>
                  <a:pt x="22594" y="506567"/>
                </a:cubicBezTo>
                <a:cubicBezTo>
                  <a:pt x="22594" y="506567"/>
                  <a:pt x="116753" y="412407"/>
                  <a:pt x="148139" y="381069"/>
                </a:cubicBezTo>
                <a:cubicBezTo>
                  <a:pt x="153712" y="375651"/>
                  <a:pt x="149606" y="368768"/>
                  <a:pt x="149606" y="368768"/>
                </a:cubicBezTo>
                <a:cubicBezTo>
                  <a:pt x="92846" y="274316"/>
                  <a:pt x="105166" y="153358"/>
                  <a:pt x="186712" y="71938"/>
                </a:cubicBezTo>
                <a:cubicBezTo>
                  <a:pt x="234745" y="23980"/>
                  <a:pt x="297810" y="0"/>
                  <a:pt x="36087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39" name="validate-search_64702">
            <a:extLst>
              <a:ext uri="{FF2B5EF4-FFF2-40B4-BE49-F238E27FC236}">
                <a16:creationId xmlns:a16="http://schemas.microsoft.com/office/drawing/2014/main" id="{1A31EA0A-2018-4690-B210-4C0B4E78A1F7}"/>
              </a:ext>
            </a:extLst>
          </p:cNvPr>
          <p:cNvSpPr>
            <a:spLocks noChangeAspect="1"/>
          </p:cNvSpPr>
          <p:nvPr/>
        </p:nvSpPr>
        <p:spPr bwMode="auto">
          <a:xfrm>
            <a:off x="5103051" y="1316182"/>
            <a:ext cx="371910" cy="371335"/>
          </a:xfrm>
          <a:custGeom>
            <a:avLst/>
            <a:gdLst>
              <a:gd name="connsiteX0" fmla="*/ 444103 w 607089"/>
              <a:gd name="connsiteY0" fmla="*/ 163584 h 606152"/>
              <a:gd name="connsiteX1" fmla="*/ 469914 w 607089"/>
              <a:gd name="connsiteY1" fmla="*/ 176766 h 606152"/>
              <a:gd name="connsiteX2" fmla="*/ 475193 w 607089"/>
              <a:gd name="connsiteY2" fmla="*/ 220412 h 606152"/>
              <a:gd name="connsiteX3" fmla="*/ 378258 w 607089"/>
              <a:gd name="connsiteY3" fmla="*/ 317225 h 606152"/>
              <a:gd name="connsiteX4" fmla="*/ 346435 w 607089"/>
              <a:gd name="connsiteY4" fmla="*/ 330260 h 606152"/>
              <a:gd name="connsiteX5" fmla="*/ 313879 w 607089"/>
              <a:gd name="connsiteY5" fmla="*/ 316492 h 606152"/>
              <a:gd name="connsiteX6" fmla="*/ 248913 w 607089"/>
              <a:gd name="connsiteY6" fmla="*/ 251755 h 606152"/>
              <a:gd name="connsiteX7" fmla="*/ 242021 w 607089"/>
              <a:gd name="connsiteY7" fmla="*/ 228760 h 606152"/>
              <a:gd name="connsiteX8" fmla="*/ 254926 w 607089"/>
              <a:gd name="connsiteY8" fmla="*/ 208695 h 606152"/>
              <a:gd name="connsiteX9" fmla="*/ 280883 w 607089"/>
              <a:gd name="connsiteY9" fmla="*/ 195074 h 606152"/>
              <a:gd name="connsiteX10" fmla="*/ 297894 w 607089"/>
              <a:gd name="connsiteY10" fmla="*/ 202836 h 606152"/>
              <a:gd name="connsiteX11" fmla="*/ 342036 w 607089"/>
              <a:gd name="connsiteY11" fmla="*/ 246922 h 606152"/>
              <a:gd name="connsiteX12" fmla="*/ 346435 w 607089"/>
              <a:gd name="connsiteY12" fmla="*/ 249705 h 606152"/>
              <a:gd name="connsiteX13" fmla="*/ 350541 w 607089"/>
              <a:gd name="connsiteY13" fmla="*/ 247068 h 606152"/>
              <a:gd name="connsiteX14" fmla="*/ 426212 w 607089"/>
              <a:gd name="connsiteY14" fmla="*/ 171493 h 606152"/>
              <a:gd name="connsiteX15" fmla="*/ 444103 w 607089"/>
              <a:gd name="connsiteY15" fmla="*/ 163584 h 606152"/>
              <a:gd name="connsiteX16" fmla="*/ 360877 w 607089"/>
              <a:gd name="connsiteY16" fmla="*/ 64177 h 606152"/>
              <a:gd name="connsiteX17" fmla="*/ 232178 w 607089"/>
              <a:gd name="connsiteY17" fmla="*/ 117334 h 606152"/>
              <a:gd name="connsiteX18" fmla="*/ 232178 w 607089"/>
              <a:gd name="connsiteY18" fmla="*/ 374333 h 606152"/>
              <a:gd name="connsiteX19" fmla="*/ 489575 w 607089"/>
              <a:gd name="connsiteY19" fmla="*/ 374333 h 606152"/>
              <a:gd name="connsiteX20" fmla="*/ 489575 w 607089"/>
              <a:gd name="connsiteY20" fmla="*/ 117334 h 606152"/>
              <a:gd name="connsiteX21" fmla="*/ 360877 w 607089"/>
              <a:gd name="connsiteY21" fmla="*/ 64177 h 606152"/>
              <a:gd name="connsiteX22" fmla="*/ 360876 w 607089"/>
              <a:gd name="connsiteY22" fmla="*/ 0 h 606152"/>
              <a:gd name="connsiteX23" fmla="*/ 535041 w 607089"/>
              <a:gd name="connsiteY23" fmla="*/ 71938 h 606152"/>
              <a:gd name="connsiteX24" fmla="*/ 535041 w 607089"/>
              <a:gd name="connsiteY24" fmla="*/ 419729 h 606152"/>
              <a:gd name="connsiteX25" fmla="*/ 237751 w 607089"/>
              <a:gd name="connsiteY25" fmla="*/ 456778 h 606152"/>
              <a:gd name="connsiteX26" fmla="*/ 225138 w 607089"/>
              <a:gd name="connsiteY26" fmla="*/ 458388 h 606152"/>
              <a:gd name="connsiteX27" fmla="*/ 99740 w 607089"/>
              <a:gd name="connsiteY27" fmla="*/ 583593 h 606152"/>
              <a:gd name="connsiteX28" fmla="*/ 17607 w 607089"/>
              <a:gd name="connsiteY28" fmla="*/ 592379 h 606152"/>
              <a:gd name="connsiteX29" fmla="*/ 13794 w 607089"/>
              <a:gd name="connsiteY29" fmla="*/ 588572 h 606152"/>
              <a:gd name="connsiteX30" fmla="*/ 22594 w 607089"/>
              <a:gd name="connsiteY30" fmla="*/ 506567 h 606152"/>
              <a:gd name="connsiteX31" fmla="*/ 148139 w 607089"/>
              <a:gd name="connsiteY31" fmla="*/ 381069 h 606152"/>
              <a:gd name="connsiteX32" fmla="*/ 149606 w 607089"/>
              <a:gd name="connsiteY32" fmla="*/ 368768 h 606152"/>
              <a:gd name="connsiteX33" fmla="*/ 186712 w 607089"/>
              <a:gd name="connsiteY33" fmla="*/ 71938 h 606152"/>
              <a:gd name="connsiteX34" fmla="*/ 360876 w 607089"/>
              <a:gd name="connsiteY34" fmla="*/ 0 h 60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089" h="606152">
                <a:moveTo>
                  <a:pt x="444103" y="163584"/>
                </a:moveTo>
                <a:cubicBezTo>
                  <a:pt x="452462" y="163584"/>
                  <a:pt x="461261" y="167978"/>
                  <a:pt x="469914" y="176766"/>
                </a:cubicBezTo>
                <a:cubicBezTo>
                  <a:pt x="485459" y="192291"/>
                  <a:pt x="487365" y="208256"/>
                  <a:pt x="475193" y="220412"/>
                </a:cubicBezTo>
                <a:lnTo>
                  <a:pt x="378258" y="317225"/>
                </a:lnTo>
                <a:cubicBezTo>
                  <a:pt x="369459" y="326013"/>
                  <a:pt x="359047" y="330260"/>
                  <a:pt x="346435" y="330260"/>
                </a:cubicBezTo>
                <a:cubicBezTo>
                  <a:pt x="337783" y="330260"/>
                  <a:pt x="325171" y="327917"/>
                  <a:pt x="313879" y="316492"/>
                </a:cubicBezTo>
                <a:lnTo>
                  <a:pt x="248913" y="251755"/>
                </a:lnTo>
                <a:cubicBezTo>
                  <a:pt x="242314" y="245018"/>
                  <a:pt x="239821" y="237109"/>
                  <a:pt x="242021" y="228760"/>
                </a:cubicBezTo>
                <a:cubicBezTo>
                  <a:pt x="243634" y="222463"/>
                  <a:pt x="247887" y="215872"/>
                  <a:pt x="254926" y="208695"/>
                </a:cubicBezTo>
                <a:cubicBezTo>
                  <a:pt x="264165" y="199614"/>
                  <a:pt x="272670" y="195074"/>
                  <a:pt x="280883" y="195074"/>
                </a:cubicBezTo>
                <a:cubicBezTo>
                  <a:pt x="287042" y="195074"/>
                  <a:pt x="292761" y="197710"/>
                  <a:pt x="297894" y="202836"/>
                </a:cubicBezTo>
                <a:cubicBezTo>
                  <a:pt x="298187" y="203129"/>
                  <a:pt x="326491" y="231397"/>
                  <a:pt x="342036" y="246922"/>
                </a:cubicBezTo>
                <a:cubicBezTo>
                  <a:pt x="343649" y="248533"/>
                  <a:pt x="344529" y="249705"/>
                  <a:pt x="346435" y="249705"/>
                </a:cubicBezTo>
                <a:cubicBezTo>
                  <a:pt x="348195" y="249705"/>
                  <a:pt x="349075" y="248533"/>
                  <a:pt x="350541" y="247068"/>
                </a:cubicBezTo>
                <a:cubicBezTo>
                  <a:pt x="376058" y="221584"/>
                  <a:pt x="425626" y="172079"/>
                  <a:pt x="426212" y="171493"/>
                </a:cubicBezTo>
                <a:cubicBezTo>
                  <a:pt x="431492" y="166220"/>
                  <a:pt x="437504" y="163584"/>
                  <a:pt x="444103" y="163584"/>
                </a:cubicBezTo>
                <a:close/>
                <a:moveTo>
                  <a:pt x="360877" y="64177"/>
                </a:moveTo>
                <a:cubicBezTo>
                  <a:pt x="314274" y="64177"/>
                  <a:pt x="267671" y="81896"/>
                  <a:pt x="232178" y="117334"/>
                </a:cubicBezTo>
                <a:cubicBezTo>
                  <a:pt x="161192" y="188210"/>
                  <a:pt x="161192" y="303457"/>
                  <a:pt x="232178" y="374333"/>
                </a:cubicBezTo>
                <a:cubicBezTo>
                  <a:pt x="303164" y="445209"/>
                  <a:pt x="418589" y="445209"/>
                  <a:pt x="489575" y="374333"/>
                </a:cubicBezTo>
                <a:cubicBezTo>
                  <a:pt x="560560" y="303457"/>
                  <a:pt x="560560" y="188210"/>
                  <a:pt x="489575" y="117334"/>
                </a:cubicBezTo>
                <a:cubicBezTo>
                  <a:pt x="454082" y="81896"/>
                  <a:pt x="407479" y="64177"/>
                  <a:pt x="360877" y="64177"/>
                </a:cubicBezTo>
                <a:close/>
                <a:moveTo>
                  <a:pt x="360876" y="0"/>
                </a:moveTo>
                <a:cubicBezTo>
                  <a:pt x="423942" y="0"/>
                  <a:pt x="487008" y="23980"/>
                  <a:pt x="535041" y="71938"/>
                </a:cubicBezTo>
                <a:cubicBezTo>
                  <a:pt x="631106" y="167855"/>
                  <a:pt x="631106" y="323812"/>
                  <a:pt x="535041" y="419729"/>
                </a:cubicBezTo>
                <a:cubicBezTo>
                  <a:pt x="453495" y="501148"/>
                  <a:pt x="332350" y="513449"/>
                  <a:pt x="237751" y="456778"/>
                </a:cubicBezTo>
                <a:cubicBezTo>
                  <a:pt x="237751" y="456778"/>
                  <a:pt x="230858" y="452677"/>
                  <a:pt x="225138" y="458388"/>
                </a:cubicBezTo>
                <a:cubicBezTo>
                  <a:pt x="193752" y="489726"/>
                  <a:pt x="99740" y="583593"/>
                  <a:pt x="99740" y="583593"/>
                </a:cubicBezTo>
                <a:cubicBezTo>
                  <a:pt x="74660" y="608634"/>
                  <a:pt x="39754" y="614638"/>
                  <a:pt x="17607" y="592379"/>
                </a:cubicBezTo>
                <a:lnTo>
                  <a:pt x="13794" y="588572"/>
                </a:lnTo>
                <a:cubicBezTo>
                  <a:pt x="-8499" y="566460"/>
                  <a:pt x="-2486" y="531608"/>
                  <a:pt x="22594" y="506567"/>
                </a:cubicBezTo>
                <a:cubicBezTo>
                  <a:pt x="22594" y="506567"/>
                  <a:pt x="116753" y="412407"/>
                  <a:pt x="148139" y="381069"/>
                </a:cubicBezTo>
                <a:cubicBezTo>
                  <a:pt x="153712" y="375651"/>
                  <a:pt x="149606" y="368768"/>
                  <a:pt x="149606" y="368768"/>
                </a:cubicBezTo>
                <a:cubicBezTo>
                  <a:pt x="92846" y="274316"/>
                  <a:pt x="105166" y="153358"/>
                  <a:pt x="186712" y="71938"/>
                </a:cubicBezTo>
                <a:cubicBezTo>
                  <a:pt x="234745" y="23980"/>
                  <a:pt x="297810" y="0"/>
                  <a:pt x="36087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40" name="validate-search_64702">
            <a:extLst>
              <a:ext uri="{FF2B5EF4-FFF2-40B4-BE49-F238E27FC236}">
                <a16:creationId xmlns:a16="http://schemas.microsoft.com/office/drawing/2014/main" id="{491063BF-34B1-44F4-8BAB-8FC2A02A0157}"/>
              </a:ext>
            </a:extLst>
          </p:cNvPr>
          <p:cNvSpPr>
            <a:spLocks noChangeAspect="1"/>
          </p:cNvSpPr>
          <p:nvPr/>
        </p:nvSpPr>
        <p:spPr bwMode="auto">
          <a:xfrm>
            <a:off x="8825305" y="1316182"/>
            <a:ext cx="371910" cy="371335"/>
          </a:xfrm>
          <a:custGeom>
            <a:avLst/>
            <a:gdLst>
              <a:gd name="connsiteX0" fmla="*/ 444103 w 607089"/>
              <a:gd name="connsiteY0" fmla="*/ 163584 h 606152"/>
              <a:gd name="connsiteX1" fmla="*/ 469914 w 607089"/>
              <a:gd name="connsiteY1" fmla="*/ 176766 h 606152"/>
              <a:gd name="connsiteX2" fmla="*/ 475193 w 607089"/>
              <a:gd name="connsiteY2" fmla="*/ 220412 h 606152"/>
              <a:gd name="connsiteX3" fmla="*/ 378258 w 607089"/>
              <a:gd name="connsiteY3" fmla="*/ 317225 h 606152"/>
              <a:gd name="connsiteX4" fmla="*/ 346435 w 607089"/>
              <a:gd name="connsiteY4" fmla="*/ 330260 h 606152"/>
              <a:gd name="connsiteX5" fmla="*/ 313879 w 607089"/>
              <a:gd name="connsiteY5" fmla="*/ 316492 h 606152"/>
              <a:gd name="connsiteX6" fmla="*/ 248913 w 607089"/>
              <a:gd name="connsiteY6" fmla="*/ 251755 h 606152"/>
              <a:gd name="connsiteX7" fmla="*/ 242021 w 607089"/>
              <a:gd name="connsiteY7" fmla="*/ 228760 h 606152"/>
              <a:gd name="connsiteX8" fmla="*/ 254926 w 607089"/>
              <a:gd name="connsiteY8" fmla="*/ 208695 h 606152"/>
              <a:gd name="connsiteX9" fmla="*/ 280883 w 607089"/>
              <a:gd name="connsiteY9" fmla="*/ 195074 h 606152"/>
              <a:gd name="connsiteX10" fmla="*/ 297894 w 607089"/>
              <a:gd name="connsiteY10" fmla="*/ 202836 h 606152"/>
              <a:gd name="connsiteX11" fmla="*/ 342036 w 607089"/>
              <a:gd name="connsiteY11" fmla="*/ 246922 h 606152"/>
              <a:gd name="connsiteX12" fmla="*/ 346435 w 607089"/>
              <a:gd name="connsiteY12" fmla="*/ 249705 h 606152"/>
              <a:gd name="connsiteX13" fmla="*/ 350541 w 607089"/>
              <a:gd name="connsiteY13" fmla="*/ 247068 h 606152"/>
              <a:gd name="connsiteX14" fmla="*/ 426212 w 607089"/>
              <a:gd name="connsiteY14" fmla="*/ 171493 h 606152"/>
              <a:gd name="connsiteX15" fmla="*/ 444103 w 607089"/>
              <a:gd name="connsiteY15" fmla="*/ 163584 h 606152"/>
              <a:gd name="connsiteX16" fmla="*/ 360877 w 607089"/>
              <a:gd name="connsiteY16" fmla="*/ 64177 h 606152"/>
              <a:gd name="connsiteX17" fmla="*/ 232178 w 607089"/>
              <a:gd name="connsiteY17" fmla="*/ 117334 h 606152"/>
              <a:gd name="connsiteX18" fmla="*/ 232178 w 607089"/>
              <a:gd name="connsiteY18" fmla="*/ 374333 h 606152"/>
              <a:gd name="connsiteX19" fmla="*/ 489575 w 607089"/>
              <a:gd name="connsiteY19" fmla="*/ 374333 h 606152"/>
              <a:gd name="connsiteX20" fmla="*/ 489575 w 607089"/>
              <a:gd name="connsiteY20" fmla="*/ 117334 h 606152"/>
              <a:gd name="connsiteX21" fmla="*/ 360877 w 607089"/>
              <a:gd name="connsiteY21" fmla="*/ 64177 h 606152"/>
              <a:gd name="connsiteX22" fmla="*/ 360876 w 607089"/>
              <a:gd name="connsiteY22" fmla="*/ 0 h 606152"/>
              <a:gd name="connsiteX23" fmla="*/ 535041 w 607089"/>
              <a:gd name="connsiteY23" fmla="*/ 71938 h 606152"/>
              <a:gd name="connsiteX24" fmla="*/ 535041 w 607089"/>
              <a:gd name="connsiteY24" fmla="*/ 419729 h 606152"/>
              <a:gd name="connsiteX25" fmla="*/ 237751 w 607089"/>
              <a:gd name="connsiteY25" fmla="*/ 456778 h 606152"/>
              <a:gd name="connsiteX26" fmla="*/ 225138 w 607089"/>
              <a:gd name="connsiteY26" fmla="*/ 458388 h 606152"/>
              <a:gd name="connsiteX27" fmla="*/ 99740 w 607089"/>
              <a:gd name="connsiteY27" fmla="*/ 583593 h 606152"/>
              <a:gd name="connsiteX28" fmla="*/ 17607 w 607089"/>
              <a:gd name="connsiteY28" fmla="*/ 592379 h 606152"/>
              <a:gd name="connsiteX29" fmla="*/ 13794 w 607089"/>
              <a:gd name="connsiteY29" fmla="*/ 588572 h 606152"/>
              <a:gd name="connsiteX30" fmla="*/ 22594 w 607089"/>
              <a:gd name="connsiteY30" fmla="*/ 506567 h 606152"/>
              <a:gd name="connsiteX31" fmla="*/ 148139 w 607089"/>
              <a:gd name="connsiteY31" fmla="*/ 381069 h 606152"/>
              <a:gd name="connsiteX32" fmla="*/ 149606 w 607089"/>
              <a:gd name="connsiteY32" fmla="*/ 368768 h 606152"/>
              <a:gd name="connsiteX33" fmla="*/ 186712 w 607089"/>
              <a:gd name="connsiteY33" fmla="*/ 71938 h 606152"/>
              <a:gd name="connsiteX34" fmla="*/ 360876 w 607089"/>
              <a:gd name="connsiteY34" fmla="*/ 0 h 60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7089" h="606152">
                <a:moveTo>
                  <a:pt x="444103" y="163584"/>
                </a:moveTo>
                <a:cubicBezTo>
                  <a:pt x="452462" y="163584"/>
                  <a:pt x="461261" y="167978"/>
                  <a:pt x="469914" y="176766"/>
                </a:cubicBezTo>
                <a:cubicBezTo>
                  <a:pt x="485459" y="192291"/>
                  <a:pt x="487365" y="208256"/>
                  <a:pt x="475193" y="220412"/>
                </a:cubicBezTo>
                <a:lnTo>
                  <a:pt x="378258" y="317225"/>
                </a:lnTo>
                <a:cubicBezTo>
                  <a:pt x="369459" y="326013"/>
                  <a:pt x="359047" y="330260"/>
                  <a:pt x="346435" y="330260"/>
                </a:cubicBezTo>
                <a:cubicBezTo>
                  <a:pt x="337783" y="330260"/>
                  <a:pt x="325171" y="327917"/>
                  <a:pt x="313879" y="316492"/>
                </a:cubicBezTo>
                <a:lnTo>
                  <a:pt x="248913" y="251755"/>
                </a:lnTo>
                <a:cubicBezTo>
                  <a:pt x="242314" y="245018"/>
                  <a:pt x="239821" y="237109"/>
                  <a:pt x="242021" y="228760"/>
                </a:cubicBezTo>
                <a:cubicBezTo>
                  <a:pt x="243634" y="222463"/>
                  <a:pt x="247887" y="215872"/>
                  <a:pt x="254926" y="208695"/>
                </a:cubicBezTo>
                <a:cubicBezTo>
                  <a:pt x="264165" y="199614"/>
                  <a:pt x="272670" y="195074"/>
                  <a:pt x="280883" y="195074"/>
                </a:cubicBezTo>
                <a:cubicBezTo>
                  <a:pt x="287042" y="195074"/>
                  <a:pt x="292761" y="197710"/>
                  <a:pt x="297894" y="202836"/>
                </a:cubicBezTo>
                <a:cubicBezTo>
                  <a:pt x="298187" y="203129"/>
                  <a:pt x="326491" y="231397"/>
                  <a:pt x="342036" y="246922"/>
                </a:cubicBezTo>
                <a:cubicBezTo>
                  <a:pt x="343649" y="248533"/>
                  <a:pt x="344529" y="249705"/>
                  <a:pt x="346435" y="249705"/>
                </a:cubicBezTo>
                <a:cubicBezTo>
                  <a:pt x="348195" y="249705"/>
                  <a:pt x="349075" y="248533"/>
                  <a:pt x="350541" y="247068"/>
                </a:cubicBezTo>
                <a:cubicBezTo>
                  <a:pt x="376058" y="221584"/>
                  <a:pt x="425626" y="172079"/>
                  <a:pt x="426212" y="171493"/>
                </a:cubicBezTo>
                <a:cubicBezTo>
                  <a:pt x="431492" y="166220"/>
                  <a:pt x="437504" y="163584"/>
                  <a:pt x="444103" y="163584"/>
                </a:cubicBezTo>
                <a:close/>
                <a:moveTo>
                  <a:pt x="360877" y="64177"/>
                </a:moveTo>
                <a:cubicBezTo>
                  <a:pt x="314274" y="64177"/>
                  <a:pt x="267671" y="81896"/>
                  <a:pt x="232178" y="117334"/>
                </a:cubicBezTo>
                <a:cubicBezTo>
                  <a:pt x="161192" y="188210"/>
                  <a:pt x="161192" y="303457"/>
                  <a:pt x="232178" y="374333"/>
                </a:cubicBezTo>
                <a:cubicBezTo>
                  <a:pt x="303164" y="445209"/>
                  <a:pt x="418589" y="445209"/>
                  <a:pt x="489575" y="374333"/>
                </a:cubicBezTo>
                <a:cubicBezTo>
                  <a:pt x="560560" y="303457"/>
                  <a:pt x="560560" y="188210"/>
                  <a:pt x="489575" y="117334"/>
                </a:cubicBezTo>
                <a:cubicBezTo>
                  <a:pt x="454082" y="81896"/>
                  <a:pt x="407479" y="64177"/>
                  <a:pt x="360877" y="64177"/>
                </a:cubicBezTo>
                <a:close/>
                <a:moveTo>
                  <a:pt x="360876" y="0"/>
                </a:moveTo>
                <a:cubicBezTo>
                  <a:pt x="423942" y="0"/>
                  <a:pt x="487008" y="23980"/>
                  <a:pt x="535041" y="71938"/>
                </a:cubicBezTo>
                <a:cubicBezTo>
                  <a:pt x="631106" y="167855"/>
                  <a:pt x="631106" y="323812"/>
                  <a:pt x="535041" y="419729"/>
                </a:cubicBezTo>
                <a:cubicBezTo>
                  <a:pt x="453495" y="501148"/>
                  <a:pt x="332350" y="513449"/>
                  <a:pt x="237751" y="456778"/>
                </a:cubicBezTo>
                <a:cubicBezTo>
                  <a:pt x="237751" y="456778"/>
                  <a:pt x="230858" y="452677"/>
                  <a:pt x="225138" y="458388"/>
                </a:cubicBezTo>
                <a:cubicBezTo>
                  <a:pt x="193752" y="489726"/>
                  <a:pt x="99740" y="583593"/>
                  <a:pt x="99740" y="583593"/>
                </a:cubicBezTo>
                <a:cubicBezTo>
                  <a:pt x="74660" y="608634"/>
                  <a:pt x="39754" y="614638"/>
                  <a:pt x="17607" y="592379"/>
                </a:cubicBezTo>
                <a:lnTo>
                  <a:pt x="13794" y="588572"/>
                </a:lnTo>
                <a:cubicBezTo>
                  <a:pt x="-8499" y="566460"/>
                  <a:pt x="-2486" y="531608"/>
                  <a:pt x="22594" y="506567"/>
                </a:cubicBezTo>
                <a:cubicBezTo>
                  <a:pt x="22594" y="506567"/>
                  <a:pt x="116753" y="412407"/>
                  <a:pt x="148139" y="381069"/>
                </a:cubicBezTo>
                <a:cubicBezTo>
                  <a:pt x="153712" y="375651"/>
                  <a:pt x="149606" y="368768"/>
                  <a:pt x="149606" y="368768"/>
                </a:cubicBezTo>
                <a:cubicBezTo>
                  <a:pt x="92846" y="274316"/>
                  <a:pt x="105166" y="153358"/>
                  <a:pt x="186712" y="71938"/>
                </a:cubicBezTo>
                <a:cubicBezTo>
                  <a:pt x="234745" y="23980"/>
                  <a:pt x="297810" y="0"/>
                  <a:pt x="360876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</p:sp>
      <p:sp>
        <p:nvSpPr>
          <p:cNvPr id="41" name="check-box_67349">
            <a:extLst>
              <a:ext uri="{FF2B5EF4-FFF2-40B4-BE49-F238E27FC236}">
                <a16:creationId xmlns:a16="http://schemas.microsoft.com/office/drawing/2014/main" id="{E5F3609B-BA4E-45F5-BC81-BA31E425403D}"/>
              </a:ext>
            </a:extLst>
          </p:cNvPr>
          <p:cNvSpPr>
            <a:spLocks noChangeAspect="1"/>
          </p:cNvSpPr>
          <p:nvPr/>
        </p:nvSpPr>
        <p:spPr bwMode="auto">
          <a:xfrm>
            <a:off x="2350613" y="4705617"/>
            <a:ext cx="304842" cy="275093"/>
          </a:xfrm>
          <a:custGeom>
            <a:avLst/>
            <a:gdLst>
              <a:gd name="connsiteX0" fmla="*/ 587483 w 606725"/>
              <a:gd name="connsiteY0" fmla="*/ 7021 h 547517"/>
              <a:gd name="connsiteX1" fmla="*/ 601022 w 606725"/>
              <a:gd name="connsiteY1" fmla="*/ 12630 h 547517"/>
              <a:gd name="connsiteX2" fmla="*/ 601022 w 606725"/>
              <a:gd name="connsiteY2" fmla="*/ 39667 h 547517"/>
              <a:gd name="connsiteX3" fmla="*/ 274696 w 606725"/>
              <a:gd name="connsiteY3" fmla="*/ 365607 h 547517"/>
              <a:gd name="connsiteX4" fmla="*/ 261099 w 606725"/>
              <a:gd name="connsiteY4" fmla="*/ 371244 h 547517"/>
              <a:gd name="connsiteX5" fmla="*/ 247502 w 606725"/>
              <a:gd name="connsiteY5" fmla="*/ 365607 h 547517"/>
              <a:gd name="connsiteX6" fmla="*/ 156242 w 606725"/>
              <a:gd name="connsiteY6" fmla="*/ 274486 h 547517"/>
              <a:gd name="connsiteX7" fmla="*/ 156242 w 606725"/>
              <a:gd name="connsiteY7" fmla="*/ 247334 h 547517"/>
              <a:gd name="connsiteX8" fmla="*/ 183436 w 606725"/>
              <a:gd name="connsiteY8" fmla="*/ 247334 h 547517"/>
              <a:gd name="connsiteX9" fmla="*/ 261099 w 606725"/>
              <a:gd name="connsiteY9" fmla="*/ 324879 h 547517"/>
              <a:gd name="connsiteX10" fmla="*/ 573943 w 606725"/>
              <a:gd name="connsiteY10" fmla="*/ 12630 h 547517"/>
              <a:gd name="connsiteX11" fmla="*/ 587483 w 606725"/>
              <a:gd name="connsiteY11" fmla="*/ 7021 h 547517"/>
              <a:gd name="connsiteX12" fmla="*/ 19243 w 606725"/>
              <a:gd name="connsiteY12" fmla="*/ 0 h 547517"/>
              <a:gd name="connsiteX13" fmla="*/ 417236 w 606725"/>
              <a:gd name="connsiteY13" fmla="*/ 0 h 547517"/>
              <a:gd name="connsiteX14" fmla="*/ 436479 w 606725"/>
              <a:gd name="connsiteY14" fmla="*/ 19213 h 547517"/>
              <a:gd name="connsiteX15" fmla="*/ 417236 w 606725"/>
              <a:gd name="connsiteY15" fmla="*/ 38311 h 547517"/>
              <a:gd name="connsiteX16" fmla="*/ 38370 w 606725"/>
              <a:gd name="connsiteY16" fmla="*/ 38311 h 547517"/>
              <a:gd name="connsiteX17" fmla="*/ 38370 w 606725"/>
              <a:gd name="connsiteY17" fmla="*/ 509206 h 547517"/>
              <a:gd name="connsiteX18" fmla="*/ 509994 w 606725"/>
              <a:gd name="connsiteY18" fmla="*/ 509206 h 547517"/>
              <a:gd name="connsiteX19" fmla="*/ 509994 w 606725"/>
              <a:gd name="connsiteY19" fmla="*/ 284516 h 547517"/>
              <a:gd name="connsiteX20" fmla="*/ 529121 w 606725"/>
              <a:gd name="connsiteY20" fmla="*/ 265418 h 547517"/>
              <a:gd name="connsiteX21" fmla="*/ 548364 w 606725"/>
              <a:gd name="connsiteY21" fmla="*/ 284516 h 547517"/>
              <a:gd name="connsiteX22" fmla="*/ 548364 w 606725"/>
              <a:gd name="connsiteY22" fmla="*/ 528304 h 547517"/>
              <a:gd name="connsiteX23" fmla="*/ 529121 w 606725"/>
              <a:gd name="connsiteY23" fmla="*/ 547517 h 547517"/>
              <a:gd name="connsiteX24" fmla="*/ 19243 w 606725"/>
              <a:gd name="connsiteY24" fmla="*/ 547517 h 547517"/>
              <a:gd name="connsiteX25" fmla="*/ 0 w 606725"/>
              <a:gd name="connsiteY25" fmla="*/ 528304 h 547517"/>
              <a:gd name="connsiteX26" fmla="*/ 0 w 606725"/>
              <a:gd name="connsiteY26" fmla="*/ 19213 h 547517"/>
              <a:gd name="connsiteX27" fmla="*/ 19243 w 606725"/>
              <a:gd name="connsiteY27" fmla="*/ 0 h 54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725" h="547517">
                <a:moveTo>
                  <a:pt x="587483" y="7021"/>
                </a:moveTo>
                <a:cubicBezTo>
                  <a:pt x="592380" y="7021"/>
                  <a:pt x="597277" y="8891"/>
                  <a:pt x="601022" y="12630"/>
                </a:cubicBezTo>
                <a:cubicBezTo>
                  <a:pt x="608627" y="20108"/>
                  <a:pt x="608627" y="32188"/>
                  <a:pt x="601022" y="39667"/>
                </a:cubicBezTo>
                <a:lnTo>
                  <a:pt x="274696" y="365607"/>
                </a:lnTo>
                <a:cubicBezTo>
                  <a:pt x="270894" y="369288"/>
                  <a:pt x="266054" y="371244"/>
                  <a:pt x="261099" y="371244"/>
                </a:cubicBezTo>
                <a:cubicBezTo>
                  <a:pt x="256145" y="371244"/>
                  <a:pt x="251305" y="369288"/>
                  <a:pt x="247502" y="365607"/>
                </a:cubicBezTo>
                <a:lnTo>
                  <a:pt x="156242" y="274486"/>
                </a:lnTo>
                <a:cubicBezTo>
                  <a:pt x="148752" y="267008"/>
                  <a:pt x="148752" y="254812"/>
                  <a:pt x="156242" y="247334"/>
                </a:cubicBezTo>
                <a:cubicBezTo>
                  <a:pt x="163732" y="239856"/>
                  <a:pt x="175946" y="239856"/>
                  <a:pt x="183436" y="247334"/>
                </a:cubicBezTo>
                <a:lnTo>
                  <a:pt x="261099" y="324879"/>
                </a:lnTo>
                <a:lnTo>
                  <a:pt x="573943" y="12630"/>
                </a:lnTo>
                <a:cubicBezTo>
                  <a:pt x="577688" y="8891"/>
                  <a:pt x="582586" y="7021"/>
                  <a:pt x="587483" y="7021"/>
                </a:cubicBezTo>
                <a:close/>
                <a:moveTo>
                  <a:pt x="19243" y="0"/>
                </a:moveTo>
                <a:lnTo>
                  <a:pt x="417236" y="0"/>
                </a:lnTo>
                <a:cubicBezTo>
                  <a:pt x="427837" y="0"/>
                  <a:pt x="436479" y="8629"/>
                  <a:pt x="436479" y="19213"/>
                </a:cubicBezTo>
                <a:cubicBezTo>
                  <a:pt x="436479" y="29798"/>
                  <a:pt x="427837" y="38311"/>
                  <a:pt x="417236" y="38311"/>
                </a:cubicBezTo>
                <a:lnTo>
                  <a:pt x="38370" y="38311"/>
                </a:lnTo>
                <a:lnTo>
                  <a:pt x="38370" y="509206"/>
                </a:lnTo>
                <a:lnTo>
                  <a:pt x="509994" y="509206"/>
                </a:lnTo>
                <a:lnTo>
                  <a:pt x="509994" y="284516"/>
                </a:lnTo>
                <a:cubicBezTo>
                  <a:pt x="509994" y="273931"/>
                  <a:pt x="518520" y="265418"/>
                  <a:pt x="529121" y="265418"/>
                </a:cubicBezTo>
                <a:cubicBezTo>
                  <a:pt x="539722" y="265418"/>
                  <a:pt x="548364" y="273931"/>
                  <a:pt x="548364" y="284516"/>
                </a:cubicBezTo>
                <a:lnTo>
                  <a:pt x="548364" y="528304"/>
                </a:lnTo>
                <a:cubicBezTo>
                  <a:pt x="548364" y="539004"/>
                  <a:pt x="539722" y="547517"/>
                  <a:pt x="529121" y="547517"/>
                </a:cubicBezTo>
                <a:lnTo>
                  <a:pt x="19243" y="547517"/>
                </a:lnTo>
                <a:cubicBezTo>
                  <a:pt x="8642" y="547517"/>
                  <a:pt x="0" y="539004"/>
                  <a:pt x="0" y="528304"/>
                </a:cubicBezTo>
                <a:lnTo>
                  <a:pt x="0" y="19213"/>
                </a:lnTo>
                <a:cubicBezTo>
                  <a:pt x="0" y="8629"/>
                  <a:pt x="8642" y="0"/>
                  <a:pt x="19243" y="0"/>
                </a:cubicBezTo>
                <a:close/>
              </a:path>
            </a:pathLst>
          </a:custGeom>
          <a:solidFill>
            <a:srgbClr val="0095CF"/>
          </a:solidFill>
          <a:ln>
            <a:noFill/>
          </a:ln>
        </p:spPr>
      </p:sp>
      <p:sp>
        <p:nvSpPr>
          <p:cNvPr id="42" name="check-box_67349">
            <a:extLst>
              <a:ext uri="{FF2B5EF4-FFF2-40B4-BE49-F238E27FC236}">
                <a16:creationId xmlns:a16="http://schemas.microsoft.com/office/drawing/2014/main" id="{7C21AB08-F3CB-40B8-ACE8-483012D879CE}"/>
              </a:ext>
            </a:extLst>
          </p:cNvPr>
          <p:cNvSpPr>
            <a:spLocks noChangeAspect="1"/>
          </p:cNvSpPr>
          <p:nvPr/>
        </p:nvSpPr>
        <p:spPr bwMode="auto">
          <a:xfrm>
            <a:off x="2350613" y="5245943"/>
            <a:ext cx="304842" cy="275093"/>
          </a:xfrm>
          <a:custGeom>
            <a:avLst/>
            <a:gdLst>
              <a:gd name="connsiteX0" fmla="*/ 587483 w 606725"/>
              <a:gd name="connsiteY0" fmla="*/ 7021 h 547517"/>
              <a:gd name="connsiteX1" fmla="*/ 601022 w 606725"/>
              <a:gd name="connsiteY1" fmla="*/ 12630 h 547517"/>
              <a:gd name="connsiteX2" fmla="*/ 601022 w 606725"/>
              <a:gd name="connsiteY2" fmla="*/ 39667 h 547517"/>
              <a:gd name="connsiteX3" fmla="*/ 274696 w 606725"/>
              <a:gd name="connsiteY3" fmla="*/ 365607 h 547517"/>
              <a:gd name="connsiteX4" fmla="*/ 261099 w 606725"/>
              <a:gd name="connsiteY4" fmla="*/ 371244 h 547517"/>
              <a:gd name="connsiteX5" fmla="*/ 247502 w 606725"/>
              <a:gd name="connsiteY5" fmla="*/ 365607 h 547517"/>
              <a:gd name="connsiteX6" fmla="*/ 156242 w 606725"/>
              <a:gd name="connsiteY6" fmla="*/ 274486 h 547517"/>
              <a:gd name="connsiteX7" fmla="*/ 156242 w 606725"/>
              <a:gd name="connsiteY7" fmla="*/ 247334 h 547517"/>
              <a:gd name="connsiteX8" fmla="*/ 183436 w 606725"/>
              <a:gd name="connsiteY8" fmla="*/ 247334 h 547517"/>
              <a:gd name="connsiteX9" fmla="*/ 261099 w 606725"/>
              <a:gd name="connsiteY9" fmla="*/ 324879 h 547517"/>
              <a:gd name="connsiteX10" fmla="*/ 573943 w 606725"/>
              <a:gd name="connsiteY10" fmla="*/ 12630 h 547517"/>
              <a:gd name="connsiteX11" fmla="*/ 587483 w 606725"/>
              <a:gd name="connsiteY11" fmla="*/ 7021 h 547517"/>
              <a:gd name="connsiteX12" fmla="*/ 19243 w 606725"/>
              <a:gd name="connsiteY12" fmla="*/ 0 h 547517"/>
              <a:gd name="connsiteX13" fmla="*/ 417236 w 606725"/>
              <a:gd name="connsiteY13" fmla="*/ 0 h 547517"/>
              <a:gd name="connsiteX14" fmla="*/ 436479 w 606725"/>
              <a:gd name="connsiteY14" fmla="*/ 19213 h 547517"/>
              <a:gd name="connsiteX15" fmla="*/ 417236 w 606725"/>
              <a:gd name="connsiteY15" fmla="*/ 38311 h 547517"/>
              <a:gd name="connsiteX16" fmla="*/ 38370 w 606725"/>
              <a:gd name="connsiteY16" fmla="*/ 38311 h 547517"/>
              <a:gd name="connsiteX17" fmla="*/ 38370 w 606725"/>
              <a:gd name="connsiteY17" fmla="*/ 509206 h 547517"/>
              <a:gd name="connsiteX18" fmla="*/ 509994 w 606725"/>
              <a:gd name="connsiteY18" fmla="*/ 509206 h 547517"/>
              <a:gd name="connsiteX19" fmla="*/ 509994 w 606725"/>
              <a:gd name="connsiteY19" fmla="*/ 284516 h 547517"/>
              <a:gd name="connsiteX20" fmla="*/ 529121 w 606725"/>
              <a:gd name="connsiteY20" fmla="*/ 265418 h 547517"/>
              <a:gd name="connsiteX21" fmla="*/ 548364 w 606725"/>
              <a:gd name="connsiteY21" fmla="*/ 284516 h 547517"/>
              <a:gd name="connsiteX22" fmla="*/ 548364 w 606725"/>
              <a:gd name="connsiteY22" fmla="*/ 528304 h 547517"/>
              <a:gd name="connsiteX23" fmla="*/ 529121 w 606725"/>
              <a:gd name="connsiteY23" fmla="*/ 547517 h 547517"/>
              <a:gd name="connsiteX24" fmla="*/ 19243 w 606725"/>
              <a:gd name="connsiteY24" fmla="*/ 547517 h 547517"/>
              <a:gd name="connsiteX25" fmla="*/ 0 w 606725"/>
              <a:gd name="connsiteY25" fmla="*/ 528304 h 547517"/>
              <a:gd name="connsiteX26" fmla="*/ 0 w 606725"/>
              <a:gd name="connsiteY26" fmla="*/ 19213 h 547517"/>
              <a:gd name="connsiteX27" fmla="*/ 19243 w 606725"/>
              <a:gd name="connsiteY27" fmla="*/ 0 h 54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725" h="547517">
                <a:moveTo>
                  <a:pt x="587483" y="7021"/>
                </a:moveTo>
                <a:cubicBezTo>
                  <a:pt x="592380" y="7021"/>
                  <a:pt x="597277" y="8891"/>
                  <a:pt x="601022" y="12630"/>
                </a:cubicBezTo>
                <a:cubicBezTo>
                  <a:pt x="608627" y="20108"/>
                  <a:pt x="608627" y="32188"/>
                  <a:pt x="601022" y="39667"/>
                </a:cubicBezTo>
                <a:lnTo>
                  <a:pt x="274696" y="365607"/>
                </a:lnTo>
                <a:cubicBezTo>
                  <a:pt x="270894" y="369288"/>
                  <a:pt x="266054" y="371244"/>
                  <a:pt x="261099" y="371244"/>
                </a:cubicBezTo>
                <a:cubicBezTo>
                  <a:pt x="256145" y="371244"/>
                  <a:pt x="251305" y="369288"/>
                  <a:pt x="247502" y="365607"/>
                </a:cubicBezTo>
                <a:lnTo>
                  <a:pt x="156242" y="274486"/>
                </a:lnTo>
                <a:cubicBezTo>
                  <a:pt x="148752" y="267008"/>
                  <a:pt x="148752" y="254812"/>
                  <a:pt x="156242" y="247334"/>
                </a:cubicBezTo>
                <a:cubicBezTo>
                  <a:pt x="163732" y="239856"/>
                  <a:pt x="175946" y="239856"/>
                  <a:pt x="183436" y="247334"/>
                </a:cubicBezTo>
                <a:lnTo>
                  <a:pt x="261099" y="324879"/>
                </a:lnTo>
                <a:lnTo>
                  <a:pt x="573943" y="12630"/>
                </a:lnTo>
                <a:cubicBezTo>
                  <a:pt x="577688" y="8891"/>
                  <a:pt x="582586" y="7021"/>
                  <a:pt x="587483" y="7021"/>
                </a:cubicBezTo>
                <a:close/>
                <a:moveTo>
                  <a:pt x="19243" y="0"/>
                </a:moveTo>
                <a:lnTo>
                  <a:pt x="417236" y="0"/>
                </a:lnTo>
                <a:cubicBezTo>
                  <a:pt x="427837" y="0"/>
                  <a:pt x="436479" y="8629"/>
                  <a:pt x="436479" y="19213"/>
                </a:cubicBezTo>
                <a:cubicBezTo>
                  <a:pt x="436479" y="29798"/>
                  <a:pt x="427837" y="38311"/>
                  <a:pt x="417236" y="38311"/>
                </a:cubicBezTo>
                <a:lnTo>
                  <a:pt x="38370" y="38311"/>
                </a:lnTo>
                <a:lnTo>
                  <a:pt x="38370" y="509206"/>
                </a:lnTo>
                <a:lnTo>
                  <a:pt x="509994" y="509206"/>
                </a:lnTo>
                <a:lnTo>
                  <a:pt x="509994" y="284516"/>
                </a:lnTo>
                <a:cubicBezTo>
                  <a:pt x="509994" y="273931"/>
                  <a:pt x="518520" y="265418"/>
                  <a:pt x="529121" y="265418"/>
                </a:cubicBezTo>
                <a:cubicBezTo>
                  <a:pt x="539722" y="265418"/>
                  <a:pt x="548364" y="273931"/>
                  <a:pt x="548364" y="284516"/>
                </a:cubicBezTo>
                <a:lnTo>
                  <a:pt x="548364" y="528304"/>
                </a:lnTo>
                <a:cubicBezTo>
                  <a:pt x="548364" y="539004"/>
                  <a:pt x="539722" y="547517"/>
                  <a:pt x="529121" y="547517"/>
                </a:cubicBezTo>
                <a:lnTo>
                  <a:pt x="19243" y="547517"/>
                </a:lnTo>
                <a:cubicBezTo>
                  <a:pt x="8642" y="547517"/>
                  <a:pt x="0" y="539004"/>
                  <a:pt x="0" y="528304"/>
                </a:cubicBezTo>
                <a:lnTo>
                  <a:pt x="0" y="19213"/>
                </a:lnTo>
                <a:cubicBezTo>
                  <a:pt x="0" y="8629"/>
                  <a:pt x="8642" y="0"/>
                  <a:pt x="19243" y="0"/>
                </a:cubicBezTo>
                <a:close/>
              </a:path>
            </a:pathLst>
          </a:custGeom>
          <a:solidFill>
            <a:srgbClr val="0095CF"/>
          </a:solidFill>
          <a:ln>
            <a:noFill/>
          </a:ln>
        </p:spPr>
      </p:sp>
      <p:sp>
        <p:nvSpPr>
          <p:cNvPr id="43" name="check-box_67349">
            <a:extLst>
              <a:ext uri="{FF2B5EF4-FFF2-40B4-BE49-F238E27FC236}">
                <a16:creationId xmlns:a16="http://schemas.microsoft.com/office/drawing/2014/main" id="{1507D91D-7180-4C23-BCB7-83C819B6C694}"/>
              </a:ext>
            </a:extLst>
          </p:cNvPr>
          <p:cNvSpPr>
            <a:spLocks noChangeAspect="1"/>
          </p:cNvSpPr>
          <p:nvPr/>
        </p:nvSpPr>
        <p:spPr bwMode="auto">
          <a:xfrm>
            <a:off x="2350613" y="6243467"/>
            <a:ext cx="304842" cy="275093"/>
          </a:xfrm>
          <a:custGeom>
            <a:avLst/>
            <a:gdLst>
              <a:gd name="connsiteX0" fmla="*/ 587483 w 606725"/>
              <a:gd name="connsiteY0" fmla="*/ 7021 h 547517"/>
              <a:gd name="connsiteX1" fmla="*/ 601022 w 606725"/>
              <a:gd name="connsiteY1" fmla="*/ 12630 h 547517"/>
              <a:gd name="connsiteX2" fmla="*/ 601022 w 606725"/>
              <a:gd name="connsiteY2" fmla="*/ 39667 h 547517"/>
              <a:gd name="connsiteX3" fmla="*/ 274696 w 606725"/>
              <a:gd name="connsiteY3" fmla="*/ 365607 h 547517"/>
              <a:gd name="connsiteX4" fmla="*/ 261099 w 606725"/>
              <a:gd name="connsiteY4" fmla="*/ 371244 h 547517"/>
              <a:gd name="connsiteX5" fmla="*/ 247502 w 606725"/>
              <a:gd name="connsiteY5" fmla="*/ 365607 h 547517"/>
              <a:gd name="connsiteX6" fmla="*/ 156242 w 606725"/>
              <a:gd name="connsiteY6" fmla="*/ 274486 h 547517"/>
              <a:gd name="connsiteX7" fmla="*/ 156242 w 606725"/>
              <a:gd name="connsiteY7" fmla="*/ 247334 h 547517"/>
              <a:gd name="connsiteX8" fmla="*/ 183436 w 606725"/>
              <a:gd name="connsiteY8" fmla="*/ 247334 h 547517"/>
              <a:gd name="connsiteX9" fmla="*/ 261099 w 606725"/>
              <a:gd name="connsiteY9" fmla="*/ 324879 h 547517"/>
              <a:gd name="connsiteX10" fmla="*/ 573943 w 606725"/>
              <a:gd name="connsiteY10" fmla="*/ 12630 h 547517"/>
              <a:gd name="connsiteX11" fmla="*/ 587483 w 606725"/>
              <a:gd name="connsiteY11" fmla="*/ 7021 h 547517"/>
              <a:gd name="connsiteX12" fmla="*/ 19243 w 606725"/>
              <a:gd name="connsiteY12" fmla="*/ 0 h 547517"/>
              <a:gd name="connsiteX13" fmla="*/ 417236 w 606725"/>
              <a:gd name="connsiteY13" fmla="*/ 0 h 547517"/>
              <a:gd name="connsiteX14" fmla="*/ 436479 w 606725"/>
              <a:gd name="connsiteY14" fmla="*/ 19213 h 547517"/>
              <a:gd name="connsiteX15" fmla="*/ 417236 w 606725"/>
              <a:gd name="connsiteY15" fmla="*/ 38311 h 547517"/>
              <a:gd name="connsiteX16" fmla="*/ 38370 w 606725"/>
              <a:gd name="connsiteY16" fmla="*/ 38311 h 547517"/>
              <a:gd name="connsiteX17" fmla="*/ 38370 w 606725"/>
              <a:gd name="connsiteY17" fmla="*/ 509206 h 547517"/>
              <a:gd name="connsiteX18" fmla="*/ 509994 w 606725"/>
              <a:gd name="connsiteY18" fmla="*/ 509206 h 547517"/>
              <a:gd name="connsiteX19" fmla="*/ 509994 w 606725"/>
              <a:gd name="connsiteY19" fmla="*/ 284516 h 547517"/>
              <a:gd name="connsiteX20" fmla="*/ 529121 w 606725"/>
              <a:gd name="connsiteY20" fmla="*/ 265418 h 547517"/>
              <a:gd name="connsiteX21" fmla="*/ 548364 w 606725"/>
              <a:gd name="connsiteY21" fmla="*/ 284516 h 547517"/>
              <a:gd name="connsiteX22" fmla="*/ 548364 w 606725"/>
              <a:gd name="connsiteY22" fmla="*/ 528304 h 547517"/>
              <a:gd name="connsiteX23" fmla="*/ 529121 w 606725"/>
              <a:gd name="connsiteY23" fmla="*/ 547517 h 547517"/>
              <a:gd name="connsiteX24" fmla="*/ 19243 w 606725"/>
              <a:gd name="connsiteY24" fmla="*/ 547517 h 547517"/>
              <a:gd name="connsiteX25" fmla="*/ 0 w 606725"/>
              <a:gd name="connsiteY25" fmla="*/ 528304 h 547517"/>
              <a:gd name="connsiteX26" fmla="*/ 0 w 606725"/>
              <a:gd name="connsiteY26" fmla="*/ 19213 h 547517"/>
              <a:gd name="connsiteX27" fmla="*/ 19243 w 606725"/>
              <a:gd name="connsiteY27" fmla="*/ 0 h 54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725" h="547517">
                <a:moveTo>
                  <a:pt x="587483" y="7021"/>
                </a:moveTo>
                <a:cubicBezTo>
                  <a:pt x="592380" y="7021"/>
                  <a:pt x="597277" y="8891"/>
                  <a:pt x="601022" y="12630"/>
                </a:cubicBezTo>
                <a:cubicBezTo>
                  <a:pt x="608627" y="20108"/>
                  <a:pt x="608627" y="32188"/>
                  <a:pt x="601022" y="39667"/>
                </a:cubicBezTo>
                <a:lnTo>
                  <a:pt x="274696" y="365607"/>
                </a:lnTo>
                <a:cubicBezTo>
                  <a:pt x="270894" y="369288"/>
                  <a:pt x="266054" y="371244"/>
                  <a:pt x="261099" y="371244"/>
                </a:cubicBezTo>
                <a:cubicBezTo>
                  <a:pt x="256145" y="371244"/>
                  <a:pt x="251305" y="369288"/>
                  <a:pt x="247502" y="365607"/>
                </a:cubicBezTo>
                <a:lnTo>
                  <a:pt x="156242" y="274486"/>
                </a:lnTo>
                <a:cubicBezTo>
                  <a:pt x="148752" y="267008"/>
                  <a:pt x="148752" y="254812"/>
                  <a:pt x="156242" y="247334"/>
                </a:cubicBezTo>
                <a:cubicBezTo>
                  <a:pt x="163732" y="239856"/>
                  <a:pt x="175946" y="239856"/>
                  <a:pt x="183436" y="247334"/>
                </a:cubicBezTo>
                <a:lnTo>
                  <a:pt x="261099" y="324879"/>
                </a:lnTo>
                <a:lnTo>
                  <a:pt x="573943" y="12630"/>
                </a:lnTo>
                <a:cubicBezTo>
                  <a:pt x="577688" y="8891"/>
                  <a:pt x="582586" y="7021"/>
                  <a:pt x="587483" y="7021"/>
                </a:cubicBezTo>
                <a:close/>
                <a:moveTo>
                  <a:pt x="19243" y="0"/>
                </a:moveTo>
                <a:lnTo>
                  <a:pt x="417236" y="0"/>
                </a:lnTo>
                <a:cubicBezTo>
                  <a:pt x="427837" y="0"/>
                  <a:pt x="436479" y="8629"/>
                  <a:pt x="436479" y="19213"/>
                </a:cubicBezTo>
                <a:cubicBezTo>
                  <a:pt x="436479" y="29798"/>
                  <a:pt x="427837" y="38311"/>
                  <a:pt x="417236" y="38311"/>
                </a:cubicBezTo>
                <a:lnTo>
                  <a:pt x="38370" y="38311"/>
                </a:lnTo>
                <a:lnTo>
                  <a:pt x="38370" y="509206"/>
                </a:lnTo>
                <a:lnTo>
                  <a:pt x="509994" y="509206"/>
                </a:lnTo>
                <a:lnTo>
                  <a:pt x="509994" y="284516"/>
                </a:lnTo>
                <a:cubicBezTo>
                  <a:pt x="509994" y="273931"/>
                  <a:pt x="518520" y="265418"/>
                  <a:pt x="529121" y="265418"/>
                </a:cubicBezTo>
                <a:cubicBezTo>
                  <a:pt x="539722" y="265418"/>
                  <a:pt x="548364" y="273931"/>
                  <a:pt x="548364" y="284516"/>
                </a:cubicBezTo>
                <a:lnTo>
                  <a:pt x="548364" y="528304"/>
                </a:lnTo>
                <a:cubicBezTo>
                  <a:pt x="548364" y="539004"/>
                  <a:pt x="539722" y="547517"/>
                  <a:pt x="529121" y="547517"/>
                </a:cubicBezTo>
                <a:lnTo>
                  <a:pt x="19243" y="547517"/>
                </a:lnTo>
                <a:cubicBezTo>
                  <a:pt x="8642" y="547517"/>
                  <a:pt x="0" y="539004"/>
                  <a:pt x="0" y="528304"/>
                </a:cubicBezTo>
                <a:lnTo>
                  <a:pt x="0" y="19213"/>
                </a:lnTo>
                <a:cubicBezTo>
                  <a:pt x="0" y="8629"/>
                  <a:pt x="8642" y="0"/>
                  <a:pt x="19243" y="0"/>
                </a:cubicBezTo>
                <a:close/>
              </a:path>
            </a:pathLst>
          </a:custGeom>
          <a:solidFill>
            <a:srgbClr val="0095C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234682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4" y="202071"/>
            <a:ext cx="5459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宣传渠道：代表作个数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0095C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PA_矩形 4">
            <a:extLst>
              <a:ext uri="{FF2B5EF4-FFF2-40B4-BE49-F238E27FC236}">
                <a16:creationId xmlns:a16="http://schemas.microsoft.com/office/drawing/2014/main" id="{5C958F92-C5A2-499D-A314-04C4DE1402F8}"/>
              </a:ext>
            </a:extLst>
          </p:cNvPr>
          <p:cNvSpPr/>
          <p:nvPr/>
        </p:nvSpPr>
        <p:spPr>
          <a:xfrm>
            <a:off x="850158" y="3902857"/>
            <a:ext cx="1438176" cy="1247209"/>
          </a:xfrm>
          <a:prstGeom prst="rect">
            <a:avLst/>
          </a:prstGeom>
          <a:solidFill>
            <a:srgbClr val="009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PA_矩形 5">
            <a:extLst>
              <a:ext uri="{FF2B5EF4-FFF2-40B4-BE49-F238E27FC236}">
                <a16:creationId xmlns:a16="http://schemas.microsoft.com/office/drawing/2014/main" id="{39487E01-891A-4F74-907C-851CA9B1D2B4}"/>
              </a:ext>
            </a:extLst>
          </p:cNvPr>
          <p:cNvSpPr/>
          <p:nvPr/>
        </p:nvSpPr>
        <p:spPr>
          <a:xfrm>
            <a:off x="2313736" y="3902857"/>
            <a:ext cx="3817011" cy="124720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PA_矩形 8">
            <a:extLst>
              <a:ext uri="{FF2B5EF4-FFF2-40B4-BE49-F238E27FC236}">
                <a16:creationId xmlns:a16="http://schemas.microsoft.com/office/drawing/2014/main" id="{84B03323-7D07-48B1-8810-6007BA3CC4BC}"/>
              </a:ext>
            </a:extLst>
          </p:cNvPr>
          <p:cNvSpPr/>
          <p:nvPr/>
        </p:nvSpPr>
        <p:spPr>
          <a:xfrm>
            <a:off x="850158" y="5235014"/>
            <a:ext cx="1438176" cy="1247209"/>
          </a:xfrm>
          <a:prstGeom prst="rect">
            <a:avLst/>
          </a:prstGeom>
          <a:solidFill>
            <a:srgbClr val="DE73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PA_矩形 9">
            <a:extLst>
              <a:ext uri="{FF2B5EF4-FFF2-40B4-BE49-F238E27FC236}">
                <a16:creationId xmlns:a16="http://schemas.microsoft.com/office/drawing/2014/main" id="{442A6FB6-D545-40E3-B74A-61757F2EEB06}"/>
              </a:ext>
            </a:extLst>
          </p:cNvPr>
          <p:cNvSpPr/>
          <p:nvPr/>
        </p:nvSpPr>
        <p:spPr>
          <a:xfrm>
            <a:off x="2313736" y="5235014"/>
            <a:ext cx="3817011" cy="1247209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PA_矩形 24">
            <a:extLst>
              <a:ext uri="{FF2B5EF4-FFF2-40B4-BE49-F238E27FC236}">
                <a16:creationId xmlns:a16="http://schemas.microsoft.com/office/drawing/2014/main" id="{21A8D97E-6789-43B6-A878-30174BAF68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861" y="5454444"/>
            <a:ext cx="3432969" cy="704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565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与小透明和小网红相比，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1218565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大网红普遍选择更多代表作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6" name="PA_任意多边形 14">
            <a:extLst>
              <a:ext uri="{FF2B5EF4-FFF2-40B4-BE49-F238E27FC236}">
                <a16:creationId xmlns:a16="http://schemas.microsoft.com/office/drawing/2014/main" id="{51826BC6-C0A9-4CDD-BD51-D5A303C1AD63}"/>
              </a:ext>
            </a:extLst>
          </p:cNvPr>
          <p:cNvSpPr>
            <a:spLocks noEditPoints="1"/>
          </p:cNvSpPr>
          <p:nvPr/>
        </p:nvSpPr>
        <p:spPr bwMode="auto">
          <a:xfrm>
            <a:off x="1409841" y="1835952"/>
            <a:ext cx="294895" cy="356351"/>
          </a:xfrm>
          <a:custGeom>
            <a:avLst/>
            <a:gdLst>
              <a:gd name="T0" fmla="*/ 75 w 116"/>
              <a:gd name="T1" fmla="*/ 56 h 140"/>
              <a:gd name="T2" fmla="*/ 97 w 116"/>
              <a:gd name="T3" fmla="*/ 56 h 140"/>
              <a:gd name="T4" fmla="*/ 103 w 116"/>
              <a:gd name="T5" fmla="*/ 61 h 140"/>
              <a:gd name="T6" fmla="*/ 100 w 116"/>
              <a:gd name="T7" fmla="*/ 66 h 140"/>
              <a:gd name="T8" fmla="*/ 9 w 116"/>
              <a:gd name="T9" fmla="*/ 138 h 140"/>
              <a:gd name="T10" fmla="*/ 1 w 116"/>
              <a:gd name="T11" fmla="*/ 137 h 140"/>
              <a:gd name="T12" fmla="*/ 1 w 116"/>
              <a:gd name="T13" fmla="*/ 131 h 140"/>
              <a:gd name="T14" fmla="*/ 36 w 116"/>
              <a:gd name="T15" fmla="*/ 67 h 140"/>
              <a:gd name="T16" fmla="*/ 15 w 116"/>
              <a:gd name="T17" fmla="*/ 67 h 140"/>
              <a:gd name="T18" fmla="*/ 10 w 116"/>
              <a:gd name="T19" fmla="*/ 61 h 140"/>
              <a:gd name="T20" fmla="*/ 11 w 116"/>
              <a:gd name="T21" fmla="*/ 58 h 140"/>
              <a:gd name="T22" fmla="*/ 49 w 116"/>
              <a:gd name="T23" fmla="*/ 3 h 140"/>
              <a:gd name="T24" fmla="*/ 54 w 116"/>
              <a:gd name="T25" fmla="*/ 1 h 140"/>
              <a:gd name="T26" fmla="*/ 54 w 116"/>
              <a:gd name="T27" fmla="*/ 0 h 140"/>
              <a:gd name="T28" fmla="*/ 111 w 116"/>
              <a:gd name="T29" fmla="*/ 0 h 140"/>
              <a:gd name="T30" fmla="*/ 116 w 116"/>
              <a:gd name="T31" fmla="*/ 6 h 140"/>
              <a:gd name="T32" fmla="*/ 114 w 116"/>
              <a:gd name="T33" fmla="*/ 10 h 140"/>
              <a:gd name="T34" fmla="*/ 75 w 116"/>
              <a:gd name="T35" fmla="*/ 56 h 140"/>
              <a:gd name="T36" fmla="*/ 81 w 116"/>
              <a:gd name="T37" fmla="*/ 67 h 140"/>
              <a:gd name="T38" fmla="*/ 81 w 116"/>
              <a:gd name="T39" fmla="*/ 67 h 140"/>
              <a:gd name="T40" fmla="*/ 63 w 116"/>
              <a:gd name="T41" fmla="*/ 67 h 140"/>
              <a:gd name="T42" fmla="*/ 63 w 116"/>
              <a:gd name="T43" fmla="*/ 67 h 140"/>
              <a:gd name="T44" fmla="*/ 60 w 116"/>
              <a:gd name="T45" fmla="*/ 65 h 140"/>
              <a:gd name="T46" fmla="*/ 59 w 116"/>
              <a:gd name="T47" fmla="*/ 58 h 140"/>
              <a:gd name="T48" fmla="*/ 99 w 116"/>
              <a:gd name="T49" fmla="*/ 11 h 140"/>
              <a:gd name="T50" fmla="*/ 57 w 116"/>
              <a:gd name="T51" fmla="*/ 11 h 140"/>
              <a:gd name="T52" fmla="*/ 26 w 116"/>
              <a:gd name="T53" fmla="*/ 56 h 140"/>
              <a:gd name="T54" fmla="*/ 45 w 116"/>
              <a:gd name="T55" fmla="*/ 56 h 140"/>
              <a:gd name="T56" fmla="*/ 45 w 116"/>
              <a:gd name="T57" fmla="*/ 56 h 140"/>
              <a:gd name="T58" fmla="*/ 48 w 116"/>
              <a:gd name="T59" fmla="*/ 56 h 140"/>
              <a:gd name="T60" fmla="*/ 50 w 116"/>
              <a:gd name="T61" fmla="*/ 64 h 140"/>
              <a:gd name="T62" fmla="*/ 23 w 116"/>
              <a:gd name="T63" fmla="*/ 113 h 140"/>
              <a:gd name="T64" fmla="*/ 81 w 116"/>
              <a:gd name="T65" fmla="*/ 6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" h="140">
                <a:moveTo>
                  <a:pt x="75" y="56"/>
                </a:moveTo>
                <a:cubicBezTo>
                  <a:pt x="97" y="56"/>
                  <a:pt x="97" y="56"/>
                  <a:pt x="97" y="56"/>
                </a:cubicBezTo>
                <a:cubicBezTo>
                  <a:pt x="100" y="56"/>
                  <a:pt x="103" y="58"/>
                  <a:pt x="103" y="61"/>
                </a:cubicBezTo>
                <a:cubicBezTo>
                  <a:pt x="103" y="63"/>
                  <a:pt x="102" y="65"/>
                  <a:pt x="100" y="66"/>
                </a:cubicBezTo>
                <a:cubicBezTo>
                  <a:pt x="9" y="138"/>
                  <a:pt x="9" y="138"/>
                  <a:pt x="9" y="138"/>
                </a:cubicBezTo>
                <a:cubicBezTo>
                  <a:pt x="6" y="140"/>
                  <a:pt x="3" y="140"/>
                  <a:pt x="1" y="137"/>
                </a:cubicBezTo>
                <a:cubicBezTo>
                  <a:pt x="0" y="136"/>
                  <a:pt x="0" y="133"/>
                  <a:pt x="1" y="131"/>
                </a:cubicBezTo>
                <a:cubicBezTo>
                  <a:pt x="36" y="67"/>
                  <a:pt x="36" y="67"/>
                  <a:pt x="36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2" y="67"/>
                  <a:pt x="10" y="64"/>
                  <a:pt x="10" y="61"/>
                </a:cubicBezTo>
                <a:cubicBezTo>
                  <a:pt x="10" y="60"/>
                  <a:pt x="10" y="59"/>
                  <a:pt x="11" y="58"/>
                </a:cubicBezTo>
                <a:cubicBezTo>
                  <a:pt x="49" y="3"/>
                  <a:pt x="49" y="3"/>
                  <a:pt x="49" y="3"/>
                </a:cubicBezTo>
                <a:cubicBezTo>
                  <a:pt x="50" y="1"/>
                  <a:pt x="52" y="1"/>
                  <a:pt x="54" y="1"/>
                </a:cubicBezTo>
                <a:cubicBezTo>
                  <a:pt x="54" y="0"/>
                  <a:pt x="54" y="0"/>
                  <a:pt x="54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4" y="0"/>
                  <a:pt x="116" y="3"/>
                  <a:pt x="116" y="6"/>
                </a:cubicBezTo>
                <a:cubicBezTo>
                  <a:pt x="116" y="7"/>
                  <a:pt x="115" y="9"/>
                  <a:pt x="114" y="10"/>
                </a:cubicBezTo>
                <a:cubicBezTo>
                  <a:pt x="75" y="56"/>
                  <a:pt x="75" y="56"/>
                  <a:pt x="75" y="56"/>
                </a:cubicBezTo>
                <a:close/>
                <a:moveTo>
                  <a:pt x="81" y="67"/>
                </a:moveTo>
                <a:cubicBezTo>
                  <a:pt x="81" y="67"/>
                  <a:pt x="81" y="67"/>
                  <a:pt x="81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2" y="67"/>
                  <a:pt x="61" y="66"/>
                  <a:pt x="60" y="65"/>
                </a:cubicBezTo>
                <a:cubicBezTo>
                  <a:pt x="57" y="63"/>
                  <a:pt x="57" y="60"/>
                  <a:pt x="59" y="58"/>
                </a:cubicBezTo>
                <a:cubicBezTo>
                  <a:pt x="99" y="11"/>
                  <a:pt x="99" y="11"/>
                  <a:pt x="99" y="11"/>
                </a:cubicBezTo>
                <a:cubicBezTo>
                  <a:pt x="57" y="11"/>
                  <a:pt x="57" y="11"/>
                  <a:pt x="57" y="11"/>
                </a:cubicBezTo>
                <a:cubicBezTo>
                  <a:pt x="26" y="56"/>
                  <a:pt x="26" y="56"/>
                  <a:pt x="26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6" y="56"/>
                  <a:pt x="47" y="56"/>
                  <a:pt x="48" y="56"/>
                </a:cubicBezTo>
                <a:cubicBezTo>
                  <a:pt x="51" y="58"/>
                  <a:pt x="52" y="61"/>
                  <a:pt x="50" y="64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81" y="67"/>
                  <a:pt x="81" y="67"/>
                  <a:pt x="81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8" name="PA_任意多边形 19">
            <a:extLst>
              <a:ext uri="{FF2B5EF4-FFF2-40B4-BE49-F238E27FC236}">
                <a16:creationId xmlns:a16="http://schemas.microsoft.com/office/drawing/2014/main" id="{690BF5DD-28CF-4DA7-A6C1-11B6DE445AC8}"/>
              </a:ext>
            </a:extLst>
          </p:cNvPr>
          <p:cNvSpPr>
            <a:spLocks noEditPoints="1"/>
          </p:cNvSpPr>
          <p:nvPr/>
        </p:nvSpPr>
        <p:spPr bwMode="auto">
          <a:xfrm>
            <a:off x="1381576" y="5689613"/>
            <a:ext cx="356241" cy="311737"/>
          </a:xfrm>
          <a:custGeom>
            <a:avLst/>
            <a:gdLst>
              <a:gd name="T0" fmla="*/ 116 w 140"/>
              <a:gd name="T1" fmla="*/ 2 h 141"/>
              <a:gd name="T2" fmla="*/ 122 w 140"/>
              <a:gd name="T3" fmla="*/ 3 h 141"/>
              <a:gd name="T4" fmla="*/ 122 w 140"/>
              <a:gd name="T5" fmla="*/ 3 h 141"/>
              <a:gd name="T6" fmla="*/ 138 w 140"/>
              <a:gd name="T7" fmla="*/ 19 h 141"/>
              <a:gd name="T8" fmla="*/ 138 w 140"/>
              <a:gd name="T9" fmla="*/ 19 h 141"/>
              <a:gd name="T10" fmla="*/ 139 w 140"/>
              <a:gd name="T11" fmla="*/ 25 h 141"/>
              <a:gd name="T12" fmla="*/ 118 w 140"/>
              <a:gd name="T13" fmla="*/ 43 h 141"/>
              <a:gd name="T14" fmla="*/ 103 w 140"/>
              <a:gd name="T15" fmla="*/ 46 h 141"/>
              <a:gd name="T16" fmla="*/ 99 w 140"/>
              <a:gd name="T17" fmla="*/ 102 h 141"/>
              <a:gd name="T18" fmla="*/ 69 w 140"/>
              <a:gd name="T19" fmla="*/ 115 h 141"/>
              <a:gd name="T20" fmla="*/ 26 w 140"/>
              <a:gd name="T21" fmla="*/ 72 h 141"/>
              <a:gd name="T22" fmla="*/ 69 w 140"/>
              <a:gd name="T23" fmla="*/ 29 h 141"/>
              <a:gd name="T24" fmla="*/ 100 w 140"/>
              <a:gd name="T25" fmla="*/ 33 h 141"/>
              <a:gd name="T26" fmla="*/ 98 w 140"/>
              <a:gd name="T27" fmla="*/ 20 h 141"/>
              <a:gd name="T28" fmla="*/ 124 w 140"/>
              <a:gd name="T29" fmla="*/ 55 h 141"/>
              <a:gd name="T30" fmla="*/ 135 w 140"/>
              <a:gd name="T31" fmla="*/ 52 h 141"/>
              <a:gd name="T32" fmla="*/ 138 w 140"/>
              <a:gd name="T33" fmla="*/ 72 h 141"/>
              <a:gd name="T34" fmla="*/ 69 w 140"/>
              <a:gd name="T35" fmla="*/ 141 h 141"/>
              <a:gd name="T36" fmla="*/ 0 w 140"/>
              <a:gd name="T37" fmla="*/ 72 h 141"/>
              <a:gd name="T38" fmla="*/ 69 w 140"/>
              <a:gd name="T39" fmla="*/ 3 h 141"/>
              <a:gd name="T40" fmla="*/ 89 w 140"/>
              <a:gd name="T41" fmla="*/ 6 h 141"/>
              <a:gd name="T42" fmla="*/ 86 w 140"/>
              <a:gd name="T43" fmla="*/ 16 h 141"/>
              <a:gd name="T44" fmla="*/ 69 w 140"/>
              <a:gd name="T45" fmla="*/ 14 h 141"/>
              <a:gd name="T46" fmla="*/ 11 w 140"/>
              <a:gd name="T47" fmla="*/ 72 h 141"/>
              <a:gd name="T48" fmla="*/ 69 w 140"/>
              <a:gd name="T49" fmla="*/ 130 h 141"/>
              <a:gd name="T50" fmla="*/ 127 w 140"/>
              <a:gd name="T51" fmla="*/ 72 h 141"/>
              <a:gd name="T52" fmla="*/ 124 w 140"/>
              <a:gd name="T53" fmla="*/ 55 h 141"/>
              <a:gd name="T54" fmla="*/ 69 w 140"/>
              <a:gd name="T55" fmla="*/ 52 h 141"/>
              <a:gd name="T56" fmla="*/ 90 w 140"/>
              <a:gd name="T57" fmla="*/ 43 h 141"/>
              <a:gd name="T58" fmla="*/ 43 w 140"/>
              <a:gd name="T59" fmla="*/ 46 h 141"/>
              <a:gd name="T60" fmla="*/ 43 w 140"/>
              <a:gd name="T61" fmla="*/ 46 h 141"/>
              <a:gd name="T62" fmla="*/ 43 w 140"/>
              <a:gd name="T63" fmla="*/ 98 h 141"/>
              <a:gd name="T64" fmla="*/ 94 w 140"/>
              <a:gd name="T65" fmla="*/ 98 h 141"/>
              <a:gd name="T66" fmla="*/ 105 w 140"/>
              <a:gd name="T67" fmla="*/ 72 h 141"/>
              <a:gd name="T68" fmla="*/ 86 w 140"/>
              <a:gd name="T69" fmla="*/ 62 h 141"/>
              <a:gd name="T70" fmla="*/ 83 w 140"/>
              <a:gd name="T71" fmla="*/ 86 h 141"/>
              <a:gd name="T72" fmla="*/ 69 w 140"/>
              <a:gd name="T73" fmla="*/ 92 h 141"/>
              <a:gd name="T74" fmla="*/ 55 w 140"/>
              <a:gd name="T75" fmla="*/ 86 h 141"/>
              <a:gd name="T76" fmla="*/ 55 w 140"/>
              <a:gd name="T77" fmla="*/ 58 h 141"/>
              <a:gd name="T78" fmla="*/ 69 w 140"/>
              <a:gd name="T79" fmla="*/ 52 h 141"/>
              <a:gd name="T80" fmla="*/ 73 w 140"/>
              <a:gd name="T81" fmla="*/ 60 h 141"/>
              <a:gd name="T82" fmla="*/ 60 w 140"/>
              <a:gd name="T83" fmla="*/ 63 h 141"/>
              <a:gd name="T84" fmla="*/ 56 w 140"/>
              <a:gd name="T85" fmla="*/ 72 h 141"/>
              <a:gd name="T86" fmla="*/ 69 w 140"/>
              <a:gd name="T87" fmla="*/ 85 h 141"/>
              <a:gd name="T88" fmla="*/ 78 w 140"/>
              <a:gd name="T89" fmla="*/ 81 h 141"/>
              <a:gd name="T90" fmla="*/ 81 w 140"/>
              <a:gd name="T91" fmla="*/ 68 h 141"/>
              <a:gd name="T92" fmla="*/ 65 w 140"/>
              <a:gd name="T93" fmla="*/ 76 h 141"/>
              <a:gd name="T94" fmla="*/ 73 w 140"/>
              <a:gd name="T95" fmla="*/ 60 h 141"/>
              <a:gd name="T96" fmla="*/ 117 w 140"/>
              <a:gd name="T97" fmla="*/ 10 h 141"/>
              <a:gd name="T98" fmla="*/ 106 w 140"/>
              <a:gd name="T99" fmla="*/ 30 h 141"/>
              <a:gd name="T100" fmla="*/ 117 w 140"/>
              <a:gd name="T101" fmla="*/ 10 h 141"/>
              <a:gd name="T102" fmla="*/ 123 w 140"/>
              <a:gd name="T103" fmla="*/ 22 h 141"/>
              <a:gd name="T104" fmla="*/ 118 w 140"/>
              <a:gd name="T105" fmla="*/ 37 h 141"/>
              <a:gd name="T106" fmla="*/ 123 w 140"/>
              <a:gd name="T107" fmla="*/ 22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0" h="141">
                <a:moveTo>
                  <a:pt x="98" y="20"/>
                </a:moveTo>
                <a:cubicBezTo>
                  <a:pt x="116" y="2"/>
                  <a:pt x="116" y="2"/>
                  <a:pt x="116" y="2"/>
                </a:cubicBezTo>
                <a:cubicBezTo>
                  <a:pt x="118" y="0"/>
                  <a:pt x="120" y="0"/>
                  <a:pt x="121" y="2"/>
                </a:cubicBezTo>
                <a:cubicBezTo>
                  <a:pt x="121" y="2"/>
                  <a:pt x="122" y="3"/>
                  <a:pt x="122" y="3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3"/>
                  <a:pt x="122" y="3"/>
                  <a:pt x="122" y="3"/>
                </a:cubicBezTo>
                <a:cubicBezTo>
                  <a:pt x="125" y="16"/>
                  <a:pt x="125" y="16"/>
                  <a:pt x="125" y="16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8" y="19"/>
                  <a:pt x="138" y="19"/>
                </a:cubicBezTo>
                <a:cubicBezTo>
                  <a:pt x="138" y="19"/>
                  <a:pt x="139" y="19"/>
                  <a:pt x="139" y="20"/>
                </a:cubicBezTo>
                <a:cubicBezTo>
                  <a:pt x="140" y="21"/>
                  <a:pt x="140" y="23"/>
                  <a:pt x="139" y="25"/>
                </a:cubicBezTo>
                <a:cubicBezTo>
                  <a:pt x="121" y="43"/>
                  <a:pt x="121" y="43"/>
                  <a:pt x="121" y="43"/>
                </a:cubicBezTo>
                <a:cubicBezTo>
                  <a:pt x="120" y="43"/>
                  <a:pt x="119" y="44"/>
                  <a:pt x="118" y="43"/>
                </a:cubicBezTo>
                <a:cubicBezTo>
                  <a:pt x="108" y="41"/>
                  <a:pt x="108" y="41"/>
                  <a:pt x="108" y="41"/>
                </a:cubicBezTo>
                <a:cubicBezTo>
                  <a:pt x="103" y="46"/>
                  <a:pt x="103" y="46"/>
                  <a:pt x="103" y="46"/>
                </a:cubicBezTo>
                <a:cubicBezTo>
                  <a:pt x="108" y="53"/>
                  <a:pt x="112" y="62"/>
                  <a:pt x="112" y="72"/>
                </a:cubicBezTo>
                <a:cubicBezTo>
                  <a:pt x="112" y="84"/>
                  <a:pt x="107" y="95"/>
                  <a:pt x="99" y="102"/>
                </a:cubicBezTo>
                <a:cubicBezTo>
                  <a:pt x="99" y="102"/>
                  <a:pt x="99" y="102"/>
                  <a:pt x="99" y="102"/>
                </a:cubicBezTo>
                <a:cubicBezTo>
                  <a:pt x="91" y="110"/>
                  <a:pt x="81" y="115"/>
                  <a:pt x="69" y="115"/>
                </a:cubicBezTo>
                <a:cubicBezTo>
                  <a:pt x="57" y="115"/>
                  <a:pt x="46" y="110"/>
                  <a:pt x="39" y="102"/>
                </a:cubicBezTo>
                <a:cubicBezTo>
                  <a:pt x="31" y="95"/>
                  <a:pt x="26" y="84"/>
                  <a:pt x="26" y="72"/>
                </a:cubicBezTo>
                <a:cubicBezTo>
                  <a:pt x="26" y="60"/>
                  <a:pt x="31" y="50"/>
                  <a:pt x="39" y="42"/>
                </a:cubicBezTo>
                <a:cubicBezTo>
                  <a:pt x="46" y="34"/>
                  <a:pt x="57" y="29"/>
                  <a:pt x="69" y="29"/>
                </a:cubicBezTo>
                <a:cubicBezTo>
                  <a:pt x="79" y="29"/>
                  <a:pt x="88" y="33"/>
                  <a:pt x="95" y="38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98" y="23"/>
                  <a:pt x="98" y="23"/>
                  <a:pt x="98" y="23"/>
                </a:cubicBezTo>
                <a:cubicBezTo>
                  <a:pt x="97" y="22"/>
                  <a:pt x="98" y="21"/>
                  <a:pt x="98" y="20"/>
                </a:cubicBezTo>
                <a:close/>
                <a:moveTo>
                  <a:pt x="124" y="55"/>
                </a:moveTo>
                <a:cubicBezTo>
                  <a:pt x="124" y="55"/>
                  <a:pt x="124" y="55"/>
                  <a:pt x="124" y="55"/>
                </a:cubicBezTo>
                <a:cubicBezTo>
                  <a:pt x="124" y="52"/>
                  <a:pt x="125" y="49"/>
                  <a:pt x="128" y="48"/>
                </a:cubicBezTo>
                <a:cubicBezTo>
                  <a:pt x="131" y="47"/>
                  <a:pt x="134" y="49"/>
                  <a:pt x="135" y="52"/>
                </a:cubicBezTo>
                <a:cubicBezTo>
                  <a:pt x="136" y="55"/>
                  <a:pt x="137" y="58"/>
                  <a:pt x="137" y="62"/>
                </a:cubicBezTo>
                <a:cubicBezTo>
                  <a:pt x="138" y="65"/>
                  <a:pt x="138" y="69"/>
                  <a:pt x="138" y="72"/>
                </a:cubicBezTo>
                <a:cubicBezTo>
                  <a:pt x="138" y="91"/>
                  <a:pt x="130" y="108"/>
                  <a:pt x="118" y="121"/>
                </a:cubicBezTo>
                <a:cubicBezTo>
                  <a:pt x="105" y="133"/>
                  <a:pt x="88" y="141"/>
                  <a:pt x="69" y="141"/>
                </a:cubicBezTo>
                <a:cubicBezTo>
                  <a:pt x="50" y="141"/>
                  <a:pt x="33" y="133"/>
                  <a:pt x="20" y="121"/>
                </a:cubicBezTo>
                <a:cubicBezTo>
                  <a:pt x="8" y="108"/>
                  <a:pt x="0" y="91"/>
                  <a:pt x="0" y="72"/>
                </a:cubicBezTo>
                <a:cubicBezTo>
                  <a:pt x="0" y="53"/>
                  <a:pt x="8" y="36"/>
                  <a:pt x="20" y="23"/>
                </a:cubicBezTo>
                <a:cubicBezTo>
                  <a:pt x="33" y="11"/>
                  <a:pt x="50" y="3"/>
                  <a:pt x="69" y="3"/>
                </a:cubicBezTo>
                <a:cubicBezTo>
                  <a:pt x="72" y="3"/>
                  <a:pt x="76" y="3"/>
                  <a:pt x="79" y="4"/>
                </a:cubicBezTo>
                <a:cubicBezTo>
                  <a:pt x="82" y="4"/>
                  <a:pt x="86" y="5"/>
                  <a:pt x="89" y="6"/>
                </a:cubicBezTo>
                <a:cubicBezTo>
                  <a:pt x="92" y="7"/>
                  <a:pt x="93" y="10"/>
                  <a:pt x="93" y="13"/>
                </a:cubicBezTo>
                <a:cubicBezTo>
                  <a:pt x="92" y="16"/>
                  <a:pt x="89" y="17"/>
                  <a:pt x="86" y="16"/>
                </a:cubicBezTo>
                <a:cubicBezTo>
                  <a:pt x="83" y="16"/>
                  <a:pt x="80" y="15"/>
                  <a:pt x="77" y="15"/>
                </a:cubicBezTo>
                <a:cubicBezTo>
                  <a:pt x="75" y="14"/>
                  <a:pt x="72" y="14"/>
                  <a:pt x="69" y="14"/>
                </a:cubicBezTo>
                <a:cubicBezTo>
                  <a:pt x="53" y="14"/>
                  <a:pt x="38" y="21"/>
                  <a:pt x="28" y="31"/>
                </a:cubicBezTo>
                <a:cubicBezTo>
                  <a:pt x="17" y="42"/>
                  <a:pt x="11" y="56"/>
                  <a:pt x="11" y="72"/>
                </a:cubicBezTo>
                <a:cubicBezTo>
                  <a:pt x="11" y="88"/>
                  <a:pt x="17" y="103"/>
                  <a:pt x="28" y="113"/>
                </a:cubicBezTo>
                <a:cubicBezTo>
                  <a:pt x="38" y="124"/>
                  <a:pt x="53" y="130"/>
                  <a:pt x="69" y="130"/>
                </a:cubicBezTo>
                <a:cubicBezTo>
                  <a:pt x="85" y="130"/>
                  <a:pt x="99" y="124"/>
                  <a:pt x="110" y="113"/>
                </a:cubicBezTo>
                <a:cubicBezTo>
                  <a:pt x="120" y="103"/>
                  <a:pt x="127" y="88"/>
                  <a:pt x="127" y="72"/>
                </a:cubicBezTo>
                <a:cubicBezTo>
                  <a:pt x="127" y="69"/>
                  <a:pt x="127" y="66"/>
                  <a:pt x="126" y="64"/>
                </a:cubicBezTo>
                <a:cubicBezTo>
                  <a:pt x="126" y="61"/>
                  <a:pt x="125" y="58"/>
                  <a:pt x="124" y="55"/>
                </a:cubicBezTo>
                <a:close/>
                <a:moveTo>
                  <a:pt x="69" y="52"/>
                </a:moveTo>
                <a:cubicBezTo>
                  <a:pt x="69" y="52"/>
                  <a:pt x="69" y="52"/>
                  <a:pt x="69" y="52"/>
                </a:cubicBezTo>
                <a:cubicBezTo>
                  <a:pt x="72" y="52"/>
                  <a:pt x="76" y="53"/>
                  <a:pt x="78" y="55"/>
                </a:cubicBezTo>
                <a:cubicBezTo>
                  <a:pt x="90" y="43"/>
                  <a:pt x="90" y="43"/>
                  <a:pt x="90" y="43"/>
                </a:cubicBezTo>
                <a:cubicBezTo>
                  <a:pt x="84" y="38"/>
                  <a:pt x="77" y="36"/>
                  <a:pt x="69" y="36"/>
                </a:cubicBezTo>
                <a:cubicBezTo>
                  <a:pt x="59" y="36"/>
                  <a:pt x="50" y="40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37" y="53"/>
                  <a:pt x="33" y="62"/>
                  <a:pt x="33" y="72"/>
                </a:cubicBezTo>
                <a:cubicBezTo>
                  <a:pt x="33" y="82"/>
                  <a:pt x="37" y="91"/>
                  <a:pt x="43" y="98"/>
                </a:cubicBezTo>
                <a:cubicBezTo>
                  <a:pt x="50" y="104"/>
                  <a:pt x="59" y="108"/>
                  <a:pt x="69" y="108"/>
                </a:cubicBezTo>
                <a:cubicBezTo>
                  <a:pt x="79" y="108"/>
                  <a:pt x="88" y="104"/>
                  <a:pt x="94" y="98"/>
                </a:cubicBezTo>
                <a:cubicBezTo>
                  <a:pt x="95" y="98"/>
                  <a:pt x="95" y="98"/>
                  <a:pt x="95" y="98"/>
                </a:cubicBezTo>
                <a:cubicBezTo>
                  <a:pt x="101" y="91"/>
                  <a:pt x="105" y="82"/>
                  <a:pt x="105" y="72"/>
                </a:cubicBezTo>
                <a:cubicBezTo>
                  <a:pt x="105" y="64"/>
                  <a:pt x="103" y="57"/>
                  <a:pt x="98" y="51"/>
                </a:cubicBezTo>
                <a:cubicBezTo>
                  <a:pt x="86" y="62"/>
                  <a:pt x="86" y="62"/>
                  <a:pt x="86" y="62"/>
                </a:cubicBezTo>
                <a:cubicBezTo>
                  <a:pt x="88" y="65"/>
                  <a:pt x="89" y="69"/>
                  <a:pt x="89" y="72"/>
                </a:cubicBezTo>
                <a:cubicBezTo>
                  <a:pt x="89" y="77"/>
                  <a:pt x="86" y="82"/>
                  <a:pt x="83" y="86"/>
                </a:cubicBezTo>
                <a:cubicBezTo>
                  <a:pt x="83" y="86"/>
                  <a:pt x="83" y="86"/>
                  <a:pt x="83" y="86"/>
                </a:cubicBezTo>
                <a:cubicBezTo>
                  <a:pt x="79" y="90"/>
                  <a:pt x="74" y="92"/>
                  <a:pt x="69" y="92"/>
                </a:cubicBezTo>
                <a:cubicBezTo>
                  <a:pt x="63" y="92"/>
                  <a:pt x="59" y="90"/>
                  <a:pt x="55" y="86"/>
                </a:cubicBezTo>
                <a:cubicBezTo>
                  <a:pt x="55" y="86"/>
                  <a:pt x="55" y="86"/>
                  <a:pt x="55" y="86"/>
                </a:cubicBezTo>
                <a:cubicBezTo>
                  <a:pt x="51" y="82"/>
                  <a:pt x="49" y="78"/>
                  <a:pt x="49" y="72"/>
                </a:cubicBezTo>
                <a:cubicBezTo>
                  <a:pt x="49" y="67"/>
                  <a:pt x="51" y="62"/>
                  <a:pt x="55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9" y="55"/>
                  <a:pt x="63" y="52"/>
                  <a:pt x="69" y="52"/>
                </a:cubicBezTo>
                <a:close/>
                <a:moveTo>
                  <a:pt x="73" y="60"/>
                </a:moveTo>
                <a:cubicBezTo>
                  <a:pt x="73" y="60"/>
                  <a:pt x="73" y="60"/>
                  <a:pt x="73" y="60"/>
                </a:cubicBezTo>
                <a:cubicBezTo>
                  <a:pt x="72" y="59"/>
                  <a:pt x="71" y="59"/>
                  <a:pt x="69" y="59"/>
                </a:cubicBezTo>
                <a:cubicBezTo>
                  <a:pt x="65" y="59"/>
                  <a:pt x="62" y="60"/>
                  <a:pt x="60" y="63"/>
                </a:cubicBezTo>
                <a:cubicBezTo>
                  <a:pt x="60" y="63"/>
                  <a:pt x="60" y="63"/>
                  <a:pt x="60" y="63"/>
                </a:cubicBezTo>
                <a:cubicBezTo>
                  <a:pt x="57" y="65"/>
                  <a:pt x="56" y="68"/>
                  <a:pt x="56" y="72"/>
                </a:cubicBezTo>
                <a:cubicBezTo>
                  <a:pt x="56" y="76"/>
                  <a:pt x="57" y="79"/>
                  <a:pt x="60" y="81"/>
                </a:cubicBezTo>
                <a:cubicBezTo>
                  <a:pt x="62" y="84"/>
                  <a:pt x="65" y="85"/>
                  <a:pt x="69" y="85"/>
                </a:cubicBezTo>
                <a:cubicBezTo>
                  <a:pt x="73" y="85"/>
                  <a:pt x="76" y="84"/>
                  <a:pt x="78" y="81"/>
                </a:cubicBezTo>
                <a:cubicBezTo>
                  <a:pt x="78" y="81"/>
                  <a:pt x="78" y="81"/>
                  <a:pt x="78" y="81"/>
                </a:cubicBezTo>
                <a:cubicBezTo>
                  <a:pt x="81" y="79"/>
                  <a:pt x="82" y="76"/>
                  <a:pt x="82" y="72"/>
                </a:cubicBezTo>
                <a:cubicBezTo>
                  <a:pt x="82" y="70"/>
                  <a:pt x="82" y="69"/>
                  <a:pt x="81" y="68"/>
                </a:cubicBezTo>
                <a:cubicBezTo>
                  <a:pt x="73" y="76"/>
                  <a:pt x="73" y="76"/>
                  <a:pt x="73" y="76"/>
                </a:cubicBezTo>
                <a:cubicBezTo>
                  <a:pt x="71" y="78"/>
                  <a:pt x="67" y="78"/>
                  <a:pt x="65" y="76"/>
                </a:cubicBezTo>
                <a:cubicBezTo>
                  <a:pt x="63" y="74"/>
                  <a:pt x="63" y="70"/>
                  <a:pt x="65" y="68"/>
                </a:cubicBezTo>
                <a:cubicBezTo>
                  <a:pt x="73" y="60"/>
                  <a:pt x="73" y="60"/>
                  <a:pt x="73" y="60"/>
                </a:cubicBezTo>
                <a:close/>
                <a:moveTo>
                  <a:pt x="117" y="10"/>
                </a:moveTo>
                <a:cubicBezTo>
                  <a:pt x="117" y="10"/>
                  <a:pt x="117" y="10"/>
                  <a:pt x="117" y="10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6" y="30"/>
                  <a:pt x="106" y="30"/>
                  <a:pt x="106" y="30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7" y="10"/>
                  <a:pt x="117" y="10"/>
                  <a:pt x="117" y="10"/>
                </a:cubicBezTo>
                <a:close/>
                <a:moveTo>
                  <a:pt x="123" y="22"/>
                </a:moveTo>
                <a:cubicBezTo>
                  <a:pt x="123" y="22"/>
                  <a:pt x="123" y="22"/>
                  <a:pt x="123" y="22"/>
                </a:cubicBezTo>
                <a:cubicBezTo>
                  <a:pt x="111" y="35"/>
                  <a:pt x="111" y="35"/>
                  <a:pt x="111" y="35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31" y="24"/>
                  <a:pt x="131" y="24"/>
                  <a:pt x="131" y="24"/>
                </a:cubicBezTo>
                <a:cubicBezTo>
                  <a:pt x="123" y="22"/>
                  <a:pt x="123" y="22"/>
                  <a:pt x="123" y="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1ED9662-7B10-49B5-A899-E900697CFA22}"/>
              </a:ext>
            </a:extLst>
          </p:cNvPr>
          <p:cNvGrpSpPr/>
          <p:nvPr/>
        </p:nvGrpSpPr>
        <p:grpSpPr>
          <a:xfrm>
            <a:off x="2466244" y="3937145"/>
            <a:ext cx="3557809" cy="1124398"/>
            <a:chOff x="2523994" y="3937145"/>
            <a:chExt cx="3557809" cy="1124398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79295E6-041D-4BBD-9055-CE1A1EBF5CB4}"/>
                </a:ext>
              </a:extLst>
            </p:cNvPr>
            <p:cNvSpPr txBox="1"/>
            <p:nvPr/>
          </p:nvSpPr>
          <p:spPr>
            <a:xfrm>
              <a:off x="2539546" y="3937145"/>
              <a:ext cx="2430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95C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代表作：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FEB69D40-E8C4-4016-AB9F-D40F895F0837}"/>
                </a:ext>
              </a:extLst>
            </p:cNvPr>
            <p:cNvSpPr txBox="1"/>
            <p:nvPr/>
          </p:nvSpPr>
          <p:spPr>
            <a:xfrm>
              <a:off x="2523994" y="4265107"/>
              <a:ext cx="3557809" cy="796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是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UP</a:t>
              </a:r>
              <a:r>
                <a:rPr kumimoji="0" lang="zh-CN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主所选，新访客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会</a:t>
              </a:r>
              <a:r>
                <a:rPr kumimoji="0" lang="zh-CN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在</a:t>
              </a: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up</a:t>
              </a:r>
              <a:r>
                <a:rPr kumimoji="0" lang="zh-CN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主的“个人空间”</a:t>
              </a:r>
              <a:r>
                <a:rPr kumimoji="0" lang="zh-CN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顶栏看到的作品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00235DA8-2C59-4D46-A52F-B6DC1B2A82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8" b="14597"/>
          <a:stretch/>
        </p:blipFill>
        <p:spPr>
          <a:xfrm>
            <a:off x="928965" y="1167347"/>
            <a:ext cx="5044865" cy="2411032"/>
          </a:xfrm>
          <a:prstGeom prst="rect">
            <a:avLst/>
          </a:prstGeom>
        </p:spPr>
      </p:pic>
      <p:sp>
        <p:nvSpPr>
          <p:cNvPr id="34" name="PA_任意多边形 14">
            <a:extLst>
              <a:ext uri="{FF2B5EF4-FFF2-40B4-BE49-F238E27FC236}">
                <a16:creationId xmlns:a16="http://schemas.microsoft.com/office/drawing/2014/main" id="{117915B8-1F14-4617-94DC-923547D1F179}"/>
              </a:ext>
            </a:extLst>
          </p:cNvPr>
          <p:cNvSpPr>
            <a:spLocks noEditPoints="1"/>
          </p:cNvSpPr>
          <p:nvPr/>
        </p:nvSpPr>
        <p:spPr bwMode="auto">
          <a:xfrm>
            <a:off x="1421798" y="4397281"/>
            <a:ext cx="294895" cy="308938"/>
          </a:xfrm>
          <a:custGeom>
            <a:avLst/>
            <a:gdLst>
              <a:gd name="T0" fmla="*/ 75 w 116"/>
              <a:gd name="T1" fmla="*/ 56 h 140"/>
              <a:gd name="T2" fmla="*/ 97 w 116"/>
              <a:gd name="T3" fmla="*/ 56 h 140"/>
              <a:gd name="T4" fmla="*/ 103 w 116"/>
              <a:gd name="T5" fmla="*/ 61 h 140"/>
              <a:gd name="T6" fmla="*/ 100 w 116"/>
              <a:gd name="T7" fmla="*/ 66 h 140"/>
              <a:gd name="T8" fmla="*/ 9 w 116"/>
              <a:gd name="T9" fmla="*/ 138 h 140"/>
              <a:gd name="T10" fmla="*/ 1 w 116"/>
              <a:gd name="T11" fmla="*/ 137 h 140"/>
              <a:gd name="T12" fmla="*/ 1 w 116"/>
              <a:gd name="T13" fmla="*/ 131 h 140"/>
              <a:gd name="T14" fmla="*/ 36 w 116"/>
              <a:gd name="T15" fmla="*/ 67 h 140"/>
              <a:gd name="T16" fmla="*/ 15 w 116"/>
              <a:gd name="T17" fmla="*/ 67 h 140"/>
              <a:gd name="T18" fmla="*/ 10 w 116"/>
              <a:gd name="T19" fmla="*/ 61 h 140"/>
              <a:gd name="T20" fmla="*/ 11 w 116"/>
              <a:gd name="T21" fmla="*/ 58 h 140"/>
              <a:gd name="T22" fmla="*/ 49 w 116"/>
              <a:gd name="T23" fmla="*/ 3 h 140"/>
              <a:gd name="T24" fmla="*/ 54 w 116"/>
              <a:gd name="T25" fmla="*/ 1 h 140"/>
              <a:gd name="T26" fmla="*/ 54 w 116"/>
              <a:gd name="T27" fmla="*/ 0 h 140"/>
              <a:gd name="T28" fmla="*/ 111 w 116"/>
              <a:gd name="T29" fmla="*/ 0 h 140"/>
              <a:gd name="T30" fmla="*/ 116 w 116"/>
              <a:gd name="T31" fmla="*/ 6 h 140"/>
              <a:gd name="T32" fmla="*/ 114 w 116"/>
              <a:gd name="T33" fmla="*/ 10 h 140"/>
              <a:gd name="T34" fmla="*/ 75 w 116"/>
              <a:gd name="T35" fmla="*/ 56 h 140"/>
              <a:gd name="T36" fmla="*/ 81 w 116"/>
              <a:gd name="T37" fmla="*/ 67 h 140"/>
              <a:gd name="T38" fmla="*/ 81 w 116"/>
              <a:gd name="T39" fmla="*/ 67 h 140"/>
              <a:gd name="T40" fmla="*/ 63 w 116"/>
              <a:gd name="T41" fmla="*/ 67 h 140"/>
              <a:gd name="T42" fmla="*/ 63 w 116"/>
              <a:gd name="T43" fmla="*/ 67 h 140"/>
              <a:gd name="T44" fmla="*/ 60 w 116"/>
              <a:gd name="T45" fmla="*/ 65 h 140"/>
              <a:gd name="T46" fmla="*/ 59 w 116"/>
              <a:gd name="T47" fmla="*/ 58 h 140"/>
              <a:gd name="T48" fmla="*/ 99 w 116"/>
              <a:gd name="T49" fmla="*/ 11 h 140"/>
              <a:gd name="T50" fmla="*/ 57 w 116"/>
              <a:gd name="T51" fmla="*/ 11 h 140"/>
              <a:gd name="T52" fmla="*/ 26 w 116"/>
              <a:gd name="T53" fmla="*/ 56 h 140"/>
              <a:gd name="T54" fmla="*/ 45 w 116"/>
              <a:gd name="T55" fmla="*/ 56 h 140"/>
              <a:gd name="T56" fmla="*/ 45 w 116"/>
              <a:gd name="T57" fmla="*/ 56 h 140"/>
              <a:gd name="T58" fmla="*/ 48 w 116"/>
              <a:gd name="T59" fmla="*/ 56 h 140"/>
              <a:gd name="T60" fmla="*/ 50 w 116"/>
              <a:gd name="T61" fmla="*/ 64 h 140"/>
              <a:gd name="T62" fmla="*/ 23 w 116"/>
              <a:gd name="T63" fmla="*/ 113 h 140"/>
              <a:gd name="T64" fmla="*/ 81 w 116"/>
              <a:gd name="T65" fmla="*/ 67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6" h="140">
                <a:moveTo>
                  <a:pt x="75" y="56"/>
                </a:moveTo>
                <a:cubicBezTo>
                  <a:pt x="97" y="56"/>
                  <a:pt x="97" y="56"/>
                  <a:pt x="97" y="56"/>
                </a:cubicBezTo>
                <a:cubicBezTo>
                  <a:pt x="100" y="56"/>
                  <a:pt x="103" y="58"/>
                  <a:pt x="103" y="61"/>
                </a:cubicBezTo>
                <a:cubicBezTo>
                  <a:pt x="103" y="63"/>
                  <a:pt x="102" y="65"/>
                  <a:pt x="100" y="66"/>
                </a:cubicBezTo>
                <a:cubicBezTo>
                  <a:pt x="9" y="138"/>
                  <a:pt x="9" y="138"/>
                  <a:pt x="9" y="138"/>
                </a:cubicBezTo>
                <a:cubicBezTo>
                  <a:pt x="6" y="140"/>
                  <a:pt x="3" y="140"/>
                  <a:pt x="1" y="137"/>
                </a:cubicBezTo>
                <a:cubicBezTo>
                  <a:pt x="0" y="136"/>
                  <a:pt x="0" y="133"/>
                  <a:pt x="1" y="131"/>
                </a:cubicBezTo>
                <a:cubicBezTo>
                  <a:pt x="36" y="67"/>
                  <a:pt x="36" y="67"/>
                  <a:pt x="36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2" y="67"/>
                  <a:pt x="10" y="64"/>
                  <a:pt x="10" y="61"/>
                </a:cubicBezTo>
                <a:cubicBezTo>
                  <a:pt x="10" y="60"/>
                  <a:pt x="10" y="59"/>
                  <a:pt x="11" y="58"/>
                </a:cubicBezTo>
                <a:cubicBezTo>
                  <a:pt x="49" y="3"/>
                  <a:pt x="49" y="3"/>
                  <a:pt x="49" y="3"/>
                </a:cubicBezTo>
                <a:cubicBezTo>
                  <a:pt x="50" y="1"/>
                  <a:pt x="52" y="1"/>
                  <a:pt x="54" y="1"/>
                </a:cubicBezTo>
                <a:cubicBezTo>
                  <a:pt x="54" y="0"/>
                  <a:pt x="54" y="0"/>
                  <a:pt x="54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114" y="0"/>
                  <a:pt x="116" y="3"/>
                  <a:pt x="116" y="6"/>
                </a:cubicBezTo>
                <a:cubicBezTo>
                  <a:pt x="116" y="7"/>
                  <a:pt x="115" y="9"/>
                  <a:pt x="114" y="10"/>
                </a:cubicBezTo>
                <a:cubicBezTo>
                  <a:pt x="75" y="56"/>
                  <a:pt x="75" y="56"/>
                  <a:pt x="75" y="56"/>
                </a:cubicBezTo>
                <a:close/>
                <a:moveTo>
                  <a:pt x="81" y="67"/>
                </a:moveTo>
                <a:cubicBezTo>
                  <a:pt x="81" y="67"/>
                  <a:pt x="81" y="67"/>
                  <a:pt x="81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2" y="67"/>
                  <a:pt x="61" y="66"/>
                  <a:pt x="60" y="65"/>
                </a:cubicBezTo>
                <a:cubicBezTo>
                  <a:pt x="57" y="63"/>
                  <a:pt x="57" y="60"/>
                  <a:pt x="59" y="58"/>
                </a:cubicBezTo>
                <a:cubicBezTo>
                  <a:pt x="99" y="11"/>
                  <a:pt x="99" y="11"/>
                  <a:pt x="99" y="11"/>
                </a:cubicBezTo>
                <a:cubicBezTo>
                  <a:pt x="57" y="11"/>
                  <a:pt x="57" y="11"/>
                  <a:pt x="57" y="11"/>
                </a:cubicBezTo>
                <a:cubicBezTo>
                  <a:pt x="26" y="56"/>
                  <a:pt x="26" y="56"/>
                  <a:pt x="26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46" y="56"/>
                  <a:pt x="47" y="56"/>
                  <a:pt x="48" y="56"/>
                </a:cubicBezTo>
                <a:cubicBezTo>
                  <a:pt x="51" y="58"/>
                  <a:pt x="52" y="61"/>
                  <a:pt x="50" y="64"/>
                </a:cubicBezTo>
                <a:cubicBezTo>
                  <a:pt x="23" y="113"/>
                  <a:pt x="23" y="113"/>
                  <a:pt x="23" y="113"/>
                </a:cubicBezTo>
                <a:cubicBezTo>
                  <a:pt x="81" y="67"/>
                  <a:pt x="81" y="67"/>
                  <a:pt x="81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4" name="肘形连接符 11">
            <a:extLst>
              <a:ext uri="{FF2B5EF4-FFF2-40B4-BE49-F238E27FC236}">
                <a16:creationId xmlns:a16="http://schemas.microsoft.com/office/drawing/2014/main" id="{9D3D7DD0-436B-4F93-9BB5-4C2ED954172B}"/>
              </a:ext>
            </a:extLst>
          </p:cNvPr>
          <p:cNvCxnSpPr>
            <a:cxnSpLocks/>
          </p:cNvCxnSpPr>
          <p:nvPr/>
        </p:nvCxnSpPr>
        <p:spPr>
          <a:xfrm rot="16200000" flipH="1">
            <a:off x="5499068" y="1148117"/>
            <a:ext cx="668605" cy="496865"/>
          </a:xfrm>
          <a:prstGeom prst="bentConnector3">
            <a:avLst>
              <a:gd name="adj1" fmla="val -303"/>
            </a:avLst>
          </a:prstGeom>
          <a:ln>
            <a:solidFill>
              <a:srgbClr val="7F7F7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肘形连接符 36">
            <a:extLst>
              <a:ext uri="{FF2B5EF4-FFF2-40B4-BE49-F238E27FC236}">
                <a16:creationId xmlns:a16="http://schemas.microsoft.com/office/drawing/2014/main" id="{195400A2-AFCA-4E2E-A374-054F6D8387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5818" y="3100743"/>
            <a:ext cx="668605" cy="496865"/>
          </a:xfrm>
          <a:prstGeom prst="bentConnector3">
            <a:avLst>
              <a:gd name="adj1" fmla="val 100304"/>
            </a:avLst>
          </a:prstGeom>
          <a:ln>
            <a:solidFill>
              <a:srgbClr val="7F7F7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CBBFE372-C043-41AF-AC04-ED5046FA95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9465" b="1689"/>
          <a:stretch/>
        </p:blipFill>
        <p:spPr>
          <a:xfrm>
            <a:off x="6945745" y="1365092"/>
            <a:ext cx="4696978" cy="51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40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2">
            <a:alphaModFix amt="29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>
            <a:extLst>
              <a:ext uri="{FF2B5EF4-FFF2-40B4-BE49-F238E27FC236}">
                <a16:creationId xmlns:a16="http://schemas.microsoft.com/office/drawing/2014/main" id="{CA4C0975-5005-48DC-AACD-E30B211AA1D9}"/>
              </a:ext>
            </a:extLst>
          </p:cNvPr>
          <p:cNvGrpSpPr/>
          <p:nvPr/>
        </p:nvGrpSpPr>
        <p:grpSpPr>
          <a:xfrm>
            <a:off x="5926190" y="2098105"/>
            <a:ext cx="3531847" cy="658949"/>
            <a:chOff x="6925305" y="2606106"/>
            <a:chExt cx="2581275" cy="488950"/>
          </a:xfrm>
        </p:grpSpPr>
        <p:sp>
          <p:nvSpPr>
            <p:cNvPr id="7" name="矩形 31">
              <a:extLst>
                <a:ext uri="{FF2B5EF4-FFF2-40B4-BE49-F238E27FC236}">
                  <a16:creationId xmlns:a16="http://schemas.microsoft.com/office/drawing/2014/main" id="{E5ADCEBC-DAC7-4AC9-AE50-493C78183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5305" y="2606106"/>
              <a:ext cx="2581275" cy="488950"/>
            </a:xfrm>
            <a:prstGeom prst="rect">
              <a:avLst/>
            </a:prstGeom>
            <a:solidFill>
              <a:schemeClr val="bg2">
                <a:lumMod val="90000"/>
                <a:alpha val="56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C24C7D59-2B16-4459-81CD-F4355AC68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8230" y="2650556"/>
              <a:ext cx="1927225" cy="388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0095C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背景介绍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AC76CB8-442D-4C4C-AE14-745D24BFDDF2}"/>
              </a:ext>
            </a:extLst>
          </p:cNvPr>
          <p:cNvGrpSpPr/>
          <p:nvPr/>
        </p:nvGrpSpPr>
        <p:grpSpPr>
          <a:xfrm>
            <a:off x="3071402" y="2070395"/>
            <a:ext cx="2756744" cy="654733"/>
            <a:chOff x="3983111" y="2606106"/>
            <a:chExt cx="2027071" cy="488950"/>
          </a:xfrm>
        </p:grpSpPr>
        <p:sp>
          <p:nvSpPr>
            <p:cNvPr id="9" name="矩形 29">
              <a:extLst>
                <a:ext uri="{FF2B5EF4-FFF2-40B4-BE49-F238E27FC236}">
                  <a16:creationId xmlns:a16="http://schemas.microsoft.com/office/drawing/2014/main" id="{6E921C83-7F24-437D-A4E9-C602574D9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111" y="2606106"/>
              <a:ext cx="2027071" cy="488950"/>
            </a:xfrm>
            <a:prstGeom prst="rect">
              <a:avLst/>
            </a:prstGeom>
            <a:solidFill>
              <a:srgbClr val="0095CF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文本框 30">
              <a:extLst>
                <a:ext uri="{FF2B5EF4-FFF2-40B4-BE49-F238E27FC236}">
                  <a16:creationId xmlns:a16="http://schemas.microsoft.com/office/drawing/2014/main" id="{BCA783CA-9E15-4D7E-9A54-1AB030900B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9325" y="2642619"/>
              <a:ext cx="1467628" cy="390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第一章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E5A9D55-C6B2-46C4-8457-DDBA80182B7C}"/>
              </a:ext>
            </a:extLst>
          </p:cNvPr>
          <p:cNvGrpSpPr/>
          <p:nvPr/>
        </p:nvGrpSpPr>
        <p:grpSpPr>
          <a:xfrm>
            <a:off x="5926190" y="3087935"/>
            <a:ext cx="3531847" cy="658949"/>
            <a:chOff x="6925305" y="3266506"/>
            <a:chExt cx="2581275" cy="488950"/>
          </a:xfrm>
        </p:grpSpPr>
        <p:sp>
          <p:nvSpPr>
            <p:cNvPr id="11" name="矩形 38">
              <a:extLst>
                <a:ext uri="{FF2B5EF4-FFF2-40B4-BE49-F238E27FC236}">
                  <a16:creationId xmlns:a16="http://schemas.microsoft.com/office/drawing/2014/main" id="{F86D9D3C-3DA4-4D4C-8322-5E0889599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5305" y="3266506"/>
              <a:ext cx="2581275" cy="488950"/>
            </a:xfrm>
            <a:prstGeom prst="rect">
              <a:avLst/>
            </a:prstGeom>
            <a:solidFill>
              <a:schemeClr val="bg2">
                <a:lumMod val="90000"/>
                <a:alpha val="56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Rectangle 6">
              <a:extLst>
                <a:ext uri="{FF2B5EF4-FFF2-40B4-BE49-F238E27FC236}">
                  <a16:creationId xmlns:a16="http://schemas.microsoft.com/office/drawing/2014/main" id="{EC9580C0-B717-418A-A302-35710FA34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8230" y="3310956"/>
              <a:ext cx="1927225" cy="388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0095C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数据简介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6976D99-1A07-4AEC-9249-3502EF86C827}"/>
              </a:ext>
            </a:extLst>
          </p:cNvPr>
          <p:cNvGrpSpPr/>
          <p:nvPr/>
        </p:nvGrpSpPr>
        <p:grpSpPr>
          <a:xfrm>
            <a:off x="3071402" y="3124214"/>
            <a:ext cx="2756744" cy="654733"/>
            <a:chOff x="3983111" y="3266506"/>
            <a:chExt cx="2027071" cy="488950"/>
          </a:xfrm>
        </p:grpSpPr>
        <p:sp>
          <p:nvSpPr>
            <p:cNvPr id="13" name="矩形 36">
              <a:extLst>
                <a:ext uri="{FF2B5EF4-FFF2-40B4-BE49-F238E27FC236}">
                  <a16:creationId xmlns:a16="http://schemas.microsoft.com/office/drawing/2014/main" id="{674895C6-2193-40EC-88BB-0D31ED3D61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3111" y="3266506"/>
              <a:ext cx="2027071" cy="488950"/>
            </a:xfrm>
            <a:prstGeom prst="rect">
              <a:avLst/>
            </a:prstGeom>
            <a:solidFill>
              <a:srgbClr val="0095CF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文本框 37">
              <a:extLst>
                <a:ext uri="{FF2B5EF4-FFF2-40B4-BE49-F238E27FC236}">
                  <a16:creationId xmlns:a16="http://schemas.microsoft.com/office/drawing/2014/main" id="{5F1B7B32-A108-4475-B714-721EBFD89C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9325" y="3303019"/>
              <a:ext cx="146762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第二章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9F2835F-CAD6-44AE-BBF8-F7BAD9C05E56}"/>
              </a:ext>
            </a:extLst>
          </p:cNvPr>
          <p:cNvGrpSpPr/>
          <p:nvPr/>
        </p:nvGrpSpPr>
        <p:grpSpPr>
          <a:xfrm>
            <a:off x="5926190" y="4077765"/>
            <a:ext cx="3531847" cy="658949"/>
            <a:chOff x="6923717" y="3926906"/>
            <a:chExt cx="2581275" cy="488950"/>
          </a:xfrm>
        </p:grpSpPr>
        <p:sp>
          <p:nvSpPr>
            <p:cNvPr id="15" name="矩形 45">
              <a:extLst>
                <a:ext uri="{FF2B5EF4-FFF2-40B4-BE49-F238E27FC236}">
                  <a16:creationId xmlns:a16="http://schemas.microsoft.com/office/drawing/2014/main" id="{9FBF788A-4BD6-4686-8FCA-8130CA0033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3717" y="3926906"/>
              <a:ext cx="2581275" cy="488950"/>
            </a:xfrm>
            <a:prstGeom prst="rect">
              <a:avLst/>
            </a:prstGeom>
            <a:solidFill>
              <a:schemeClr val="bg2">
                <a:lumMod val="90000"/>
                <a:alpha val="56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0F1C23C8-2B0C-4CC6-B674-1F092998E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6642" y="3971356"/>
              <a:ext cx="19256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0095C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描述性分析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8999B19-5B99-477D-9E04-7CCC7297B4E7}"/>
              </a:ext>
            </a:extLst>
          </p:cNvPr>
          <p:cNvGrpSpPr/>
          <p:nvPr/>
        </p:nvGrpSpPr>
        <p:grpSpPr>
          <a:xfrm>
            <a:off x="3071402" y="4107249"/>
            <a:ext cx="2756744" cy="654733"/>
            <a:chOff x="3979936" y="3926906"/>
            <a:chExt cx="2027071" cy="488950"/>
          </a:xfrm>
        </p:grpSpPr>
        <p:sp>
          <p:nvSpPr>
            <p:cNvPr id="17" name="矩形 43">
              <a:extLst>
                <a:ext uri="{FF2B5EF4-FFF2-40B4-BE49-F238E27FC236}">
                  <a16:creationId xmlns:a16="http://schemas.microsoft.com/office/drawing/2014/main" id="{F07ECD6D-23EA-4B5E-AF9E-CAD0A5E9B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936" y="3926906"/>
              <a:ext cx="2027071" cy="488950"/>
            </a:xfrm>
            <a:prstGeom prst="rect">
              <a:avLst/>
            </a:prstGeom>
            <a:solidFill>
              <a:srgbClr val="0095CF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文本框 44">
              <a:extLst>
                <a:ext uri="{FF2B5EF4-FFF2-40B4-BE49-F238E27FC236}">
                  <a16:creationId xmlns:a16="http://schemas.microsoft.com/office/drawing/2014/main" id="{C9AFC60A-F939-4EAC-B999-D50D8D2099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6150" y="3963419"/>
              <a:ext cx="146762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第三章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47E1982-2C8A-4B93-98D6-696AF3372D76}"/>
              </a:ext>
            </a:extLst>
          </p:cNvPr>
          <p:cNvGrpSpPr/>
          <p:nvPr/>
        </p:nvGrpSpPr>
        <p:grpSpPr>
          <a:xfrm>
            <a:off x="5926190" y="5067596"/>
            <a:ext cx="3531847" cy="658949"/>
            <a:chOff x="6923717" y="4587306"/>
            <a:chExt cx="2581275" cy="488950"/>
          </a:xfrm>
        </p:grpSpPr>
        <p:sp>
          <p:nvSpPr>
            <p:cNvPr id="19" name="矩形 52">
              <a:extLst>
                <a:ext uri="{FF2B5EF4-FFF2-40B4-BE49-F238E27FC236}">
                  <a16:creationId xmlns:a16="http://schemas.microsoft.com/office/drawing/2014/main" id="{84D0978E-4F7F-4838-8ADC-2A2D03557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3717" y="4587306"/>
              <a:ext cx="2581275" cy="488950"/>
            </a:xfrm>
            <a:prstGeom prst="rect">
              <a:avLst/>
            </a:prstGeom>
            <a:solidFill>
              <a:schemeClr val="bg2">
                <a:lumMod val="90000"/>
                <a:alpha val="56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Rectangle 6">
              <a:extLst>
                <a:ext uri="{FF2B5EF4-FFF2-40B4-BE49-F238E27FC236}">
                  <a16:creationId xmlns:a16="http://schemas.microsoft.com/office/drawing/2014/main" id="{4B73FBB5-08E1-4BA4-AACF-8C8CAB0DEF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6642" y="4631756"/>
              <a:ext cx="1925638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0095C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建模分析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D65C41E-1EF9-416A-99FA-897BC6CA6972}"/>
              </a:ext>
            </a:extLst>
          </p:cNvPr>
          <p:cNvGrpSpPr/>
          <p:nvPr/>
        </p:nvGrpSpPr>
        <p:grpSpPr>
          <a:xfrm>
            <a:off x="3071402" y="5090284"/>
            <a:ext cx="2756744" cy="654733"/>
            <a:chOff x="3979936" y="4587306"/>
            <a:chExt cx="2027071" cy="488950"/>
          </a:xfrm>
        </p:grpSpPr>
        <p:sp>
          <p:nvSpPr>
            <p:cNvPr id="21" name="矩形 50">
              <a:extLst>
                <a:ext uri="{FF2B5EF4-FFF2-40B4-BE49-F238E27FC236}">
                  <a16:creationId xmlns:a16="http://schemas.microsoft.com/office/drawing/2014/main" id="{666C5D46-F177-4BC8-B765-884912E09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9936" y="4587306"/>
              <a:ext cx="2027071" cy="488950"/>
            </a:xfrm>
            <a:prstGeom prst="rect">
              <a:avLst/>
            </a:prstGeom>
            <a:solidFill>
              <a:srgbClr val="0095CF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文本框 51">
              <a:extLst>
                <a:ext uri="{FF2B5EF4-FFF2-40B4-BE49-F238E27FC236}">
                  <a16:creationId xmlns:a16="http://schemas.microsoft.com/office/drawing/2014/main" id="{A8615E98-976B-4F0A-BD10-01C446ECA6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6150" y="4623819"/>
              <a:ext cx="146762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1" i="0" u="none" strike="noStrike" kern="1200" cap="none" spc="6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第四章</a:t>
              </a:r>
            </a:p>
          </p:txBody>
        </p:sp>
      </p:grpSp>
      <p:grpSp>
        <p:nvGrpSpPr>
          <p:cNvPr id="23" name="组合 54">
            <a:extLst>
              <a:ext uri="{FF2B5EF4-FFF2-40B4-BE49-F238E27FC236}">
                <a16:creationId xmlns:a16="http://schemas.microsoft.com/office/drawing/2014/main" id="{544E7145-FAF6-4C47-BCE7-A06A6AB9A1C0}"/>
              </a:ext>
            </a:extLst>
          </p:cNvPr>
          <p:cNvGrpSpPr>
            <a:grpSpLocks/>
          </p:cNvGrpSpPr>
          <p:nvPr/>
        </p:nvGrpSpPr>
        <p:grpSpPr bwMode="auto">
          <a:xfrm>
            <a:off x="2825186" y="520624"/>
            <a:ext cx="2701925" cy="1284127"/>
            <a:chOff x="0" y="0"/>
            <a:chExt cx="2702007" cy="849531"/>
          </a:xfrm>
        </p:grpSpPr>
        <p:grpSp>
          <p:nvGrpSpPr>
            <p:cNvPr id="24" name="组合 55">
              <a:extLst>
                <a:ext uri="{FF2B5EF4-FFF2-40B4-BE49-F238E27FC236}">
                  <a16:creationId xmlns:a16="http://schemas.microsoft.com/office/drawing/2014/main" id="{4D5DDF90-FA15-4339-A7FA-DCC8779F4B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2702007" cy="849531"/>
              <a:chOff x="0" y="0"/>
              <a:chExt cx="2702007" cy="849531"/>
            </a:xfrm>
          </p:grpSpPr>
          <p:sp>
            <p:nvSpPr>
              <p:cNvPr id="26" name="文本框 57">
                <a:extLst>
                  <a:ext uri="{FF2B5EF4-FFF2-40B4-BE49-F238E27FC236}">
                    <a16:creationId xmlns:a16="http://schemas.microsoft.com/office/drawing/2014/main" id="{AB0BFD42-F482-4DE1-AE02-42251FC2F8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0" y="0"/>
                <a:ext cx="1432560" cy="830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目</a:t>
                </a:r>
                <a:r>
                  <a:rPr kumimoji="0" lang="zh-CN" altLang="en-US" sz="4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95CF"/>
                    </a:solidFill>
                    <a:effectLst/>
                    <a:uLnTx/>
                    <a:uFillTx/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rPr>
                  <a:t>录</a:t>
                </a:r>
              </a:p>
            </p:txBody>
          </p:sp>
          <p:cxnSp>
            <p:nvCxnSpPr>
              <p:cNvPr id="27" name="直接连接符 58">
                <a:extLst>
                  <a:ext uri="{FF2B5EF4-FFF2-40B4-BE49-F238E27FC236}">
                    <a16:creationId xmlns:a16="http://schemas.microsoft.com/office/drawing/2014/main" id="{E5FA2317-283B-4A46-873B-9BB676E4DB0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151331" y="849531"/>
                <a:ext cx="2550676" cy="0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5" name="文本框 56">
              <a:extLst>
                <a:ext uri="{FF2B5EF4-FFF2-40B4-BE49-F238E27FC236}">
                  <a16:creationId xmlns:a16="http://schemas.microsoft.com/office/drawing/2014/main" id="{303DF069-B762-47B0-BAB0-F8E4E50B5F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947" y="499264"/>
              <a:ext cx="1925927" cy="346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0095C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Contents</a:t>
              </a:r>
              <a:endPara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3535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4" y="202071"/>
            <a:ext cx="5459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宣传渠道：第三方平台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0095C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5EC51822-28AE-4AA6-96E9-A0F29A846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44374" y="2394198"/>
            <a:ext cx="4441910" cy="388667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253469A-9570-472D-939C-2FF6CBF1AF39}"/>
              </a:ext>
            </a:extLst>
          </p:cNvPr>
          <p:cNvSpPr txBox="1"/>
          <p:nvPr/>
        </p:nvSpPr>
        <p:spPr>
          <a:xfrm>
            <a:off x="6176560" y="5114203"/>
            <a:ext cx="6615803" cy="1299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动画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舞蹈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鬼畜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游戏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等娱乐类的可以考虑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QQ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95C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生活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影视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科技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这种偏日常生活类的可以考虑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微信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95C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科技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类有带货需求的可以考虑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小红书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淘宝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00060EC-48BC-4E86-9146-63CE4A4F18D2}"/>
              </a:ext>
            </a:extLst>
          </p:cNvPr>
          <p:cNvSpPr/>
          <p:nvPr/>
        </p:nvSpPr>
        <p:spPr>
          <a:xfrm>
            <a:off x="608396" y="972581"/>
            <a:ext cx="4816241" cy="1126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与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第三方平台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关联越多越有可能从各方吸粉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首选关联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微博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，此平台传播速度最快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17B0229-5CC8-4A8C-9E6E-977510D5F279}"/>
              </a:ext>
            </a:extLst>
          </p:cNvPr>
          <p:cNvGrpSpPr/>
          <p:nvPr/>
        </p:nvGrpSpPr>
        <p:grpSpPr>
          <a:xfrm>
            <a:off x="5712212" y="1129961"/>
            <a:ext cx="4342571" cy="307777"/>
            <a:chOff x="658766" y="3551597"/>
            <a:chExt cx="4533373" cy="307777"/>
          </a:xfrm>
        </p:grpSpPr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D7EC1ED-9E9C-4256-90D2-D54AED27BC63}"/>
                </a:ext>
              </a:extLst>
            </p:cNvPr>
            <p:cNvCxnSpPr>
              <a:cxnSpLocks/>
            </p:cNvCxnSpPr>
            <p:nvPr/>
          </p:nvCxnSpPr>
          <p:spPr>
            <a:xfrm>
              <a:off x="658766" y="3551597"/>
              <a:ext cx="0" cy="307777"/>
            </a:xfrm>
            <a:prstGeom prst="line">
              <a:avLst/>
            </a:prstGeom>
            <a:ln w="76200">
              <a:solidFill>
                <a:srgbClr val="FBB9C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52636D5-CB46-4411-BB15-25F9EC136861}"/>
                </a:ext>
              </a:extLst>
            </p:cNvPr>
            <p:cNvSpPr txBox="1"/>
            <p:nvPr/>
          </p:nvSpPr>
          <p:spPr>
            <a:xfrm>
              <a:off x="811777" y="3551597"/>
              <a:ext cx="43803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大网红提供第三方平台信息的分布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BCBA1028-944E-48F0-AD1E-43564E43F7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5070" y="1675822"/>
            <a:ext cx="5934075" cy="2933700"/>
          </a:xfrm>
          <a:prstGeom prst="rect">
            <a:avLst/>
          </a:prstGeom>
        </p:spPr>
      </p:pic>
      <p:sp>
        <p:nvSpPr>
          <p:cNvPr id="37" name="check-box_67349">
            <a:extLst>
              <a:ext uri="{FF2B5EF4-FFF2-40B4-BE49-F238E27FC236}">
                <a16:creationId xmlns:a16="http://schemas.microsoft.com/office/drawing/2014/main" id="{BBEF01D8-77E8-4484-BBDD-F70532BF58A4}"/>
              </a:ext>
            </a:extLst>
          </p:cNvPr>
          <p:cNvSpPr>
            <a:spLocks noChangeAspect="1"/>
          </p:cNvSpPr>
          <p:nvPr/>
        </p:nvSpPr>
        <p:spPr bwMode="auto">
          <a:xfrm>
            <a:off x="337086" y="1278924"/>
            <a:ext cx="244805" cy="220915"/>
          </a:xfrm>
          <a:custGeom>
            <a:avLst/>
            <a:gdLst>
              <a:gd name="connsiteX0" fmla="*/ 587483 w 606725"/>
              <a:gd name="connsiteY0" fmla="*/ 7021 h 547517"/>
              <a:gd name="connsiteX1" fmla="*/ 601022 w 606725"/>
              <a:gd name="connsiteY1" fmla="*/ 12630 h 547517"/>
              <a:gd name="connsiteX2" fmla="*/ 601022 w 606725"/>
              <a:gd name="connsiteY2" fmla="*/ 39667 h 547517"/>
              <a:gd name="connsiteX3" fmla="*/ 274696 w 606725"/>
              <a:gd name="connsiteY3" fmla="*/ 365607 h 547517"/>
              <a:gd name="connsiteX4" fmla="*/ 261099 w 606725"/>
              <a:gd name="connsiteY4" fmla="*/ 371244 h 547517"/>
              <a:gd name="connsiteX5" fmla="*/ 247502 w 606725"/>
              <a:gd name="connsiteY5" fmla="*/ 365607 h 547517"/>
              <a:gd name="connsiteX6" fmla="*/ 156242 w 606725"/>
              <a:gd name="connsiteY6" fmla="*/ 274486 h 547517"/>
              <a:gd name="connsiteX7" fmla="*/ 156242 w 606725"/>
              <a:gd name="connsiteY7" fmla="*/ 247334 h 547517"/>
              <a:gd name="connsiteX8" fmla="*/ 183436 w 606725"/>
              <a:gd name="connsiteY8" fmla="*/ 247334 h 547517"/>
              <a:gd name="connsiteX9" fmla="*/ 261099 w 606725"/>
              <a:gd name="connsiteY9" fmla="*/ 324879 h 547517"/>
              <a:gd name="connsiteX10" fmla="*/ 573943 w 606725"/>
              <a:gd name="connsiteY10" fmla="*/ 12630 h 547517"/>
              <a:gd name="connsiteX11" fmla="*/ 587483 w 606725"/>
              <a:gd name="connsiteY11" fmla="*/ 7021 h 547517"/>
              <a:gd name="connsiteX12" fmla="*/ 19243 w 606725"/>
              <a:gd name="connsiteY12" fmla="*/ 0 h 547517"/>
              <a:gd name="connsiteX13" fmla="*/ 417236 w 606725"/>
              <a:gd name="connsiteY13" fmla="*/ 0 h 547517"/>
              <a:gd name="connsiteX14" fmla="*/ 436479 w 606725"/>
              <a:gd name="connsiteY14" fmla="*/ 19213 h 547517"/>
              <a:gd name="connsiteX15" fmla="*/ 417236 w 606725"/>
              <a:gd name="connsiteY15" fmla="*/ 38311 h 547517"/>
              <a:gd name="connsiteX16" fmla="*/ 38370 w 606725"/>
              <a:gd name="connsiteY16" fmla="*/ 38311 h 547517"/>
              <a:gd name="connsiteX17" fmla="*/ 38370 w 606725"/>
              <a:gd name="connsiteY17" fmla="*/ 509206 h 547517"/>
              <a:gd name="connsiteX18" fmla="*/ 509994 w 606725"/>
              <a:gd name="connsiteY18" fmla="*/ 509206 h 547517"/>
              <a:gd name="connsiteX19" fmla="*/ 509994 w 606725"/>
              <a:gd name="connsiteY19" fmla="*/ 284516 h 547517"/>
              <a:gd name="connsiteX20" fmla="*/ 529121 w 606725"/>
              <a:gd name="connsiteY20" fmla="*/ 265418 h 547517"/>
              <a:gd name="connsiteX21" fmla="*/ 548364 w 606725"/>
              <a:gd name="connsiteY21" fmla="*/ 284516 h 547517"/>
              <a:gd name="connsiteX22" fmla="*/ 548364 w 606725"/>
              <a:gd name="connsiteY22" fmla="*/ 528304 h 547517"/>
              <a:gd name="connsiteX23" fmla="*/ 529121 w 606725"/>
              <a:gd name="connsiteY23" fmla="*/ 547517 h 547517"/>
              <a:gd name="connsiteX24" fmla="*/ 19243 w 606725"/>
              <a:gd name="connsiteY24" fmla="*/ 547517 h 547517"/>
              <a:gd name="connsiteX25" fmla="*/ 0 w 606725"/>
              <a:gd name="connsiteY25" fmla="*/ 528304 h 547517"/>
              <a:gd name="connsiteX26" fmla="*/ 0 w 606725"/>
              <a:gd name="connsiteY26" fmla="*/ 19213 h 547517"/>
              <a:gd name="connsiteX27" fmla="*/ 19243 w 606725"/>
              <a:gd name="connsiteY27" fmla="*/ 0 h 54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725" h="547517">
                <a:moveTo>
                  <a:pt x="587483" y="7021"/>
                </a:moveTo>
                <a:cubicBezTo>
                  <a:pt x="592380" y="7021"/>
                  <a:pt x="597277" y="8891"/>
                  <a:pt x="601022" y="12630"/>
                </a:cubicBezTo>
                <a:cubicBezTo>
                  <a:pt x="608627" y="20108"/>
                  <a:pt x="608627" y="32188"/>
                  <a:pt x="601022" y="39667"/>
                </a:cubicBezTo>
                <a:lnTo>
                  <a:pt x="274696" y="365607"/>
                </a:lnTo>
                <a:cubicBezTo>
                  <a:pt x="270894" y="369288"/>
                  <a:pt x="266054" y="371244"/>
                  <a:pt x="261099" y="371244"/>
                </a:cubicBezTo>
                <a:cubicBezTo>
                  <a:pt x="256145" y="371244"/>
                  <a:pt x="251305" y="369288"/>
                  <a:pt x="247502" y="365607"/>
                </a:cubicBezTo>
                <a:lnTo>
                  <a:pt x="156242" y="274486"/>
                </a:lnTo>
                <a:cubicBezTo>
                  <a:pt x="148752" y="267008"/>
                  <a:pt x="148752" y="254812"/>
                  <a:pt x="156242" y="247334"/>
                </a:cubicBezTo>
                <a:cubicBezTo>
                  <a:pt x="163732" y="239856"/>
                  <a:pt x="175946" y="239856"/>
                  <a:pt x="183436" y="247334"/>
                </a:cubicBezTo>
                <a:lnTo>
                  <a:pt x="261099" y="324879"/>
                </a:lnTo>
                <a:lnTo>
                  <a:pt x="573943" y="12630"/>
                </a:lnTo>
                <a:cubicBezTo>
                  <a:pt x="577688" y="8891"/>
                  <a:pt x="582586" y="7021"/>
                  <a:pt x="587483" y="7021"/>
                </a:cubicBezTo>
                <a:close/>
                <a:moveTo>
                  <a:pt x="19243" y="0"/>
                </a:moveTo>
                <a:lnTo>
                  <a:pt x="417236" y="0"/>
                </a:lnTo>
                <a:cubicBezTo>
                  <a:pt x="427837" y="0"/>
                  <a:pt x="436479" y="8629"/>
                  <a:pt x="436479" y="19213"/>
                </a:cubicBezTo>
                <a:cubicBezTo>
                  <a:pt x="436479" y="29798"/>
                  <a:pt x="427837" y="38311"/>
                  <a:pt x="417236" y="38311"/>
                </a:cubicBezTo>
                <a:lnTo>
                  <a:pt x="38370" y="38311"/>
                </a:lnTo>
                <a:lnTo>
                  <a:pt x="38370" y="509206"/>
                </a:lnTo>
                <a:lnTo>
                  <a:pt x="509994" y="509206"/>
                </a:lnTo>
                <a:lnTo>
                  <a:pt x="509994" y="284516"/>
                </a:lnTo>
                <a:cubicBezTo>
                  <a:pt x="509994" y="273931"/>
                  <a:pt x="518520" y="265418"/>
                  <a:pt x="529121" y="265418"/>
                </a:cubicBezTo>
                <a:cubicBezTo>
                  <a:pt x="539722" y="265418"/>
                  <a:pt x="548364" y="273931"/>
                  <a:pt x="548364" y="284516"/>
                </a:cubicBezTo>
                <a:lnTo>
                  <a:pt x="548364" y="528304"/>
                </a:lnTo>
                <a:cubicBezTo>
                  <a:pt x="548364" y="539004"/>
                  <a:pt x="539722" y="547517"/>
                  <a:pt x="529121" y="547517"/>
                </a:cubicBezTo>
                <a:lnTo>
                  <a:pt x="19243" y="547517"/>
                </a:lnTo>
                <a:cubicBezTo>
                  <a:pt x="8642" y="547517"/>
                  <a:pt x="0" y="539004"/>
                  <a:pt x="0" y="528304"/>
                </a:cubicBezTo>
                <a:lnTo>
                  <a:pt x="0" y="19213"/>
                </a:lnTo>
                <a:cubicBezTo>
                  <a:pt x="0" y="8629"/>
                  <a:pt x="8642" y="0"/>
                  <a:pt x="19243" y="0"/>
                </a:cubicBezTo>
                <a:close/>
              </a:path>
            </a:pathLst>
          </a:custGeom>
          <a:solidFill>
            <a:srgbClr val="0095CF"/>
          </a:solidFill>
          <a:ln>
            <a:noFill/>
          </a:ln>
        </p:spPr>
      </p:sp>
      <p:sp>
        <p:nvSpPr>
          <p:cNvPr id="38" name="check-box_67349">
            <a:extLst>
              <a:ext uri="{FF2B5EF4-FFF2-40B4-BE49-F238E27FC236}">
                <a16:creationId xmlns:a16="http://schemas.microsoft.com/office/drawing/2014/main" id="{725E5AEA-F135-4142-B5EB-7E361805DB41}"/>
              </a:ext>
            </a:extLst>
          </p:cNvPr>
          <p:cNvSpPr>
            <a:spLocks noChangeAspect="1"/>
          </p:cNvSpPr>
          <p:nvPr/>
        </p:nvSpPr>
        <p:spPr bwMode="auto">
          <a:xfrm>
            <a:off x="337086" y="1773070"/>
            <a:ext cx="244805" cy="220915"/>
          </a:xfrm>
          <a:custGeom>
            <a:avLst/>
            <a:gdLst>
              <a:gd name="connsiteX0" fmla="*/ 587483 w 606725"/>
              <a:gd name="connsiteY0" fmla="*/ 7021 h 547517"/>
              <a:gd name="connsiteX1" fmla="*/ 601022 w 606725"/>
              <a:gd name="connsiteY1" fmla="*/ 12630 h 547517"/>
              <a:gd name="connsiteX2" fmla="*/ 601022 w 606725"/>
              <a:gd name="connsiteY2" fmla="*/ 39667 h 547517"/>
              <a:gd name="connsiteX3" fmla="*/ 274696 w 606725"/>
              <a:gd name="connsiteY3" fmla="*/ 365607 h 547517"/>
              <a:gd name="connsiteX4" fmla="*/ 261099 w 606725"/>
              <a:gd name="connsiteY4" fmla="*/ 371244 h 547517"/>
              <a:gd name="connsiteX5" fmla="*/ 247502 w 606725"/>
              <a:gd name="connsiteY5" fmla="*/ 365607 h 547517"/>
              <a:gd name="connsiteX6" fmla="*/ 156242 w 606725"/>
              <a:gd name="connsiteY6" fmla="*/ 274486 h 547517"/>
              <a:gd name="connsiteX7" fmla="*/ 156242 w 606725"/>
              <a:gd name="connsiteY7" fmla="*/ 247334 h 547517"/>
              <a:gd name="connsiteX8" fmla="*/ 183436 w 606725"/>
              <a:gd name="connsiteY8" fmla="*/ 247334 h 547517"/>
              <a:gd name="connsiteX9" fmla="*/ 261099 w 606725"/>
              <a:gd name="connsiteY9" fmla="*/ 324879 h 547517"/>
              <a:gd name="connsiteX10" fmla="*/ 573943 w 606725"/>
              <a:gd name="connsiteY10" fmla="*/ 12630 h 547517"/>
              <a:gd name="connsiteX11" fmla="*/ 587483 w 606725"/>
              <a:gd name="connsiteY11" fmla="*/ 7021 h 547517"/>
              <a:gd name="connsiteX12" fmla="*/ 19243 w 606725"/>
              <a:gd name="connsiteY12" fmla="*/ 0 h 547517"/>
              <a:gd name="connsiteX13" fmla="*/ 417236 w 606725"/>
              <a:gd name="connsiteY13" fmla="*/ 0 h 547517"/>
              <a:gd name="connsiteX14" fmla="*/ 436479 w 606725"/>
              <a:gd name="connsiteY14" fmla="*/ 19213 h 547517"/>
              <a:gd name="connsiteX15" fmla="*/ 417236 w 606725"/>
              <a:gd name="connsiteY15" fmla="*/ 38311 h 547517"/>
              <a:gd name="connsiteX16" fmla="*/ 38370 w 606725"/>
              <a:gd name="connsiteY16" fmla="*/ 38311 h 547517"/>
              <a:gd name="connsiteX17" fmla="*/ 38370 w 606725"/>
              <a:gd name="connsiteY17" fmla="*/ 509206 h 547517"/>
              <a:gd name="connsiteX18" fmla="*/ 509994 w 606725"/>
              <a:gd name="connsiteY18" fmla="*/ 509206 h 547517"/>
              <a:gd name="connsiteX19" fmla="*/ 509994 w 606725"/>
              <a:gd name="connsiteY19" fmla="*/ 284516 h 547517"/>
              <a:gd name="connsiteX20" fmla="*/ 529121 w 606725"/>
              <a:gd name="connsiteY20" fmla="*/ 265418 h 547517"/>
              <a:gd name="connsiteX21" fmla="*/ 548364 w 606725"/>
              <a:gd name="connsiteY21" fmla="*/ 284516 h 547517"/>
              <a:gd name="connsiteX22" fmla="*/ 548364 w 606725"/>
              <a:gd name="connsiteY22" fmla="*/ 528304 h 547517"/>
              <a:gd name="connsiteX23" fmla="*/ 529121 w 606725"/>
              <a:gd name="connsiteY23" fmla="*/ 547517 h 547517"/>
              <a:gd name="connsiteX24" fmla="*/ 19243 w 606725"/>
              <a:gd name="connsiteY24" fmla="*/ 547517 h 547517"/>
              <a:gd name="connsiteX25" fmla="*/ 0 w 606725"/>
              <a:gd name="connsiteY25" fmla="*/ 528304 h 547517"/>
              <a:gd name="connsiteX26" fmla="*/ 0 w 606725"/>
              <a:gd name="connsiteY26" fmla="*/ 19213 h 547517"/>
              <a:gd name="connsiteX27" fmla="*/ 19243 w 606725"/>
              <a:gd name="connsiteY27" fmla="*/ 0 h 54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725" h="547517">
                <a:moveTo>
                  <a:pt x="587483" y="7021"/>
                </a:moveTo>
                <a:cubicBezTo>
                  <a:pt x="592380" y="7021"/>
                  <a:pt x="597277" y="8891"/>
                  <a:pt x="601022" y="12630"/>
                </a:cubicBezTo>
                <a:cubicBezTo>
                  <a:pt x="608627" y="20108"/>
                  <a:pt x="608627" y="32188"/>
                  <a:pt x="601022" y="39667"/>
                </a:cubicBezTo>
                <a:lnTo>
                  <a:pt x="274696" y="365607"/>
                </a:lnTo>
                <a:cubicBezTo>
                  <a:pt x="270894" y="369288"/>
                  <a:pt x="266054" y="371244"/>
                  <a:pt x="261099" y="371244"/>
                </a:cubicBezTo>
                <a:cubicBezTo>
                  <a:pt x="256145" y="371244"/>
                  <a:pt x="251305" y="369288"/>
                  <a:pt x="247502" y="365607"/>
                </a:cubicBezTo>
                <a:lnTo>
                  <a:pt x="156242" y="274486"/>
                </a:lnTo>
                <a:cubicBezTo>
                  <a:pt x="148752" y="267008"/>
                  <a:pt x="148752" y="254812"/>
                  <a:pt x="156242" y="247334"/>
                </a:cubicBezTo>
                <a:cubicBezTo>
                  <a:pt x="163732" y="239856"/>
                  <a:pt x="175946" y="239856"/>
                  <a:pt x="183436" y="247334"/>
                </a:cubicBezTo>
                <a:lnTo>
                  <a:pt x="261099" y="324879"/>
                </a:lnTo>
                <a:lnTo>
                  <a:pt x="573943" y="12630"/>
                </a:lnTo>
                <a:cubicBezTo>
                  <a:pt x="577688" y="8891"/>
                  <a:pt x="582586" y="7021"/>
                  <a:pt x="587483" y="7021"/>
                </a:cubicBezTo>
                <a:close/>
                <a:moveTo>
                  <a:pt x="19243" y="0"/>
                </a:moveTo>
                <a:lnTo>
                  <a:pt x="417236" y="0"/>
                </a:lnTo>
                <a:cubicBezTo>
                  <a:pt x="427837" y="0"/>
                  <a:pt x="436479" y="8629"/>
                  <a:pt x="436479" y="19213"/>
                </a:cubicBezTo>
                <a:cubicBezTo>
                  <a:pt x="436479" y="29798"/>
                  <a:pt x="427837" y="38311"/>
                  <a:pt x="417236" y="38311"/>
                </a:cubicBezTo>
                <a:lnTo>
                  <a:pt x="38370" y="38311"/>
                </a:lnTo>
                <a:lnTo>
                  <a:pt x="38370" y="509206"/>
                </a:lnTo>
                <a:lnTo>
                  <a:pt x="509994" y="509206"/>
                </a:lnTo>
                <a:lnTo>
                  <a:pt x="509994" y="284516"/>
                </a:lnTo>
                <a:cubicBezTo>
                  <a:pt x="509994" y="273931"/>
                  <a:pt x="518520" y="265418"/>
                  <a:pt x="529121" y="265418"/>
                </a:cubicBezTo>
                <a:cubicBezTo>
                  <a:pt x="539722" y="265418"/>
                  <a:pt x="548364" y="273931"/>
                  <a:pt x="548364" y="284516"/>
                </a:cubicBezTo>
                <a:lnTo>
                  <a:pt x="548364" y="528304"/>
                </a:lnTo>
                <a:cubicBezTo>
                  <a:pt x="548364" y="539004"/>
                  <a:pt x="539722" y="547517"/>
                  <a:pt x="529121" y="547517"/>
                </a:cubicBezTo>
                <a:lnTo>
                  <a:pt x="19243" y="547517"/>
                </a:lnTo>
                <a:cubicBezTo>
                  <a:pt x="8642" y="547517"/>
                  <a:pt x="0" y="539004"/>
                  <a:pt x="0" y="528304"/>
                </a:cubicBezTo>
                <a:lnTo>
                  <a:pt x="0" y="19213"/>
                </a:lnTo>
                <a:cubicBezTo>
                  <a:pt x="0" y="8629"/>
                  <a:pt x="8642" y="0"/>
                  <a:pt x="19243" y="0"/>
                </a:cubicBezTo>
                <a:close/>
              </a:path>
            </a:pathLst>
          </a:custGeom>
          <a:solidFill>
            <a:srgbClr val="0095CF"/>
          </a:solidFill>
          <a:ln>
            <a:noFill/>
          </a:ln>
        </p:spPr>
      </p:sp>
      <p:sp>
        <p:nvSpPr>
          <p:cNvPr id="41" name="check-box_67349">
            <a:extLst>
              <a:ext uri="{FF2B5EF4-FFF2-40B4-BE49-F238E27FC236}">
                <a16:creationId xmlns:a16="http://schemas.microsoft.com/office/drawing/2014/main" id="{96F98510-0EFD-424F-B3F8-4D1FC54008B3}"/>
              </a:ext>
            </a:extLst>
          </p:cNvPr>
          <p:cNvSpPr>
            <a:spLocks noChangeAspect="1"/>
          </p:cNvSpPr>
          <p:nvPr/>
        </p:nvSpPr>
        <p:spPr bwMode="auto">
          <a:xfrm>
            <a:off x="5901994" y="5282892"/>
            <a:ext cx="244805" cy="220915"/>
          </a:xfrm>
          <a:custGeom>
            <a:avLst/>
            <a:gdLst>
              <a:gd name="connsiteX0" fmla="*/ 587483 w 606725"/>
              <a:gd name="connsiteY0" fmla="*/ 7021 h 547517"/>
              <a:gd name="connsiteX1" fmla="*/ 601022 w 606725"/>
              <a:gd name="connsiteY1" fmla="*/ 12630 h 547517"/>
              <a:gd name="connsiteX2" fmla="*/ 601022 w 606725"/>
              <a:gd name="connsiteY2" fmla="*/ 39667 h 547517"/>
              <a:gd name="connsiteX3" fmla="*/ 274696 w 606725"/>
              <a:gd name="connsiteY3" fmla="*/ 365607 h 547517"/>
              <a:gd name="connsiteX4" fmla="*/ 261099 w 606725"/>
              <a:gd name="connsiteY4" fmla="*/ 371244 h 547517"/>
              <a:gd name="connsiteX5" fmla="*/ 247502 w 606725"/>
              <a:gd name="connsiteY5" fmla="*/ 365607 h 547517"/>
              <a:gd name="connsiteX6" fmla="*/ 156242 w 606725"/>
              <a:gd name="connsiteY6" fmla="*/ 274486 h 547517"/>
              <a:gd name="connsiteX7" fmla="*/ 156242 w 606725"/>
              <a:gd name="connsiteY7" fmla="*/ 247334 h 547517"/>
              <a:gd name="connsiteX8" fmla="*/ 183436 w 606725"/>
              <a:gd name="connsiteY8" fmla="*/ 247334 h 547517"/>
              <a:gd name="connsiteX9" fmla="*/ 261099 w 606725"/>
              <a:gd name="connsiteY9" fmla="*/ 324879 h 547517"/>
              <a:gd name="connsiteX10" fmla="*/ 573943 w 606725"/>
              <a:gd name="connsiteY10" fmla="*/ 12630 h 547517"/>
              <a:gd name="connsiteX11" fmla="*/ 587483 w 606725"/>
              <a:gd name="connsiteY11" fmla="*/ 7021 h 547517"/>
              <a:gd name="connsiteX12" fmla="*/ 19243 w 606725"/>
              <a:gd name="connsiteY12" fmla="*/ 0 h 547517"/>
              <a:gd name="connsiteX13" fmla="*/ 417236 w 606725"/>
              <a:gd name="connsiteY13" fmla="*/ 0 h 547517"/>
              <a:gd name="connsiteX14" fmla="*/ 436479 w 606725"/>
              <a:gd name="connsiteY14" fmla="*/ 19213 h 547517"/>
              <a:gd name="connsiteX15" fmla="*/ 417236 w 606725"/>
              <a:gd name="connsiteY15" fmla="*/ 38311 h 547517"/>
              <a:gd name="connsiteX16" fmla="*/ 38370 w 606725"/>
              <a:gd name="connsiteY16" fmla="*/ 38311 h 547517"/>
              <a:gd name="connsiteX17" fmla="*/ 38370 w 606725"/>
              <a:gd name="connsiteY17" fmla="*/ 509206 h 547517"/>
              <a:gd name="connsiteX18" fmla="*/ 509994 w 606725"/>
              <a:gd name="connsiteY18" fmla="*/ 509206 h 547517"/>
              <a:gd name="connsiteX19" fmla="*/ 509994 w 606725"/>
              <a:gd name="connsiteY19" fmla="*/ 284516 h 547517"/>
              <a:gd name="connsiteX20" fmla="*/ 529121 w 606725"/>
              <a:gd name="connsiteY20" fmla="*/ 265418 h 547517"/>
              <a:gd name="connsiteX21" fmla="*/ 548364 w 606725"/>
              <a:gd name="connsiteY21" fmla="*/ 284516 h 547517"/>
              <a:gd name="connsiteX22" fmla="*/ 548364 w 606725"/>
              <a:gd name="connsiteY22" fmla="*/ 528304 h 547517"/>
              <a:gd name="connsiteX23" fmla="*/ 529121 w 606725"/>
              <a:gd name="connsiteY23" fmla="*/ 547517 h 547517"/>
              <a:gd name="connsiteX24" fmla="*/ 19243 w 606725"/>
              <a:gd name="connsiteY24" fmla="*/ 547517 h 547517"/>
              <a:gd name="connsiteX25" fmla="*/ 0 w 606725"/>
              <a:gd name="connsiteY25" fmla="*/ 528304 h 547517"/>
              <a:gd name="connsiteX26" fmla="*/ 0 w 606725"/>
              <a:gd name="connsiteY26" fmla="*/ 19213 h 547517"/>
              <a:gd name="connsiteX27" fmla="*/ 19243 w 606725"/>
              <a:gd name="connsiteY27" fmla="*/ 0 h 54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725" h="547517">
                <a:moveTo>
                  <a:pt x="587483" y="7021"/>
                </a:moveTo>
                <a:cubicBezTo>
                  <a:pt x="592380" y="7021"/>
                  <a:pt x="597277" y="8891"/>
                  <a:pt x="601022" y="12630"/>
                </a:cubicBezTo>
                <a:cubicBezTo>
                  <a:pt x="608627" y="20108"/>
                  <a:pt x="608627" y="32188"/>
                  <a:pt x="601022" y="39667"/>
                </a:cubicBezTo>
                <a:lnTo>
                  <a:pt x="274696" y="365607"/>
                </a:lnTo>
                <a:cubicBezTo>
                  <a:pt x="270894" y="369288"/>
                  <a:pt x="266054" y="371244"/>
                  <a:pt x="261099" y="371244"/>
                </a:cubicBezTo>
                <a:cubicBezTo>
                  <a:pt x="256145" y="371244"/>
                  <a:pt x="251305" y="369288"/>
                  <a:pt x="247502" y="365607"/>
                </a:cubicBezTo>
                <a:lnTo>
                  <a:pt x="156242" y="274486"/>
                </a:lnTo>
                <a:cubicBezTo>
                  <a:pt x="148752" y="267008"/>
                  <a:pt x="148752" y="254812"/>
                  <a:pt x="156242" y="247334"/>
                </a:cubicBezTo>
                <a:cubicBezTo>
                  <a:pt x="163732" y="239856"/>
                  <a:pt x="175946" y="239856"/>
                  <a:pt x="183436" y="247334"/>
                </a:cubicBezTo>
                <a:lnTo>
                  <a:pt x="261099" y="324879"/>
                </a:lnTo>
                <a:lnTo>
                  <a:pt x="573943" y="12630"/>
                </a:lnTo>
                <a:cubicBezTo>
                  <a:pt x="577688" y="8891"/>
                  <a:pt x="582586" y="7021"/>
                  <a:pt x="587483" y="7021"/>
                </a:cubicBezTo>
                <a:close/>
                <a:moveTo>
                  <a:pt x="19243" y="0"/>
                </a:moveTo>
                <a:lnTo>
                  <a:pt x="417236" y="0"/>
                </a:lnTo>
                <a:cubicBezTo>
                  <a:pt x="427837" y="0"/>
                  <a:pt x="436479" y="8629"/>
                  <a:pt x="436479" y="19213"/>
                </a:cubicBezTo>
                <a:cubicBezTo>
                  <a:pt x="436479" y="29798"/>
                  <a:pt x="427837" y="38311"/>
                  <a:pt x="417236" y="38311"/>
                </a:cubicBezTo>
                <a:lnTo>
                  <a:pt x="38370" y="38311"/>
                </a:lnTo>
                <a:lnTo>
                  <a:pt x="38370" y="509206"/>
                </a:lnTo>
                <a:lnTo>
                  <a:pt x="509994" y="509206"/>
                </a:lnTo>
                <a:lnTo>
                  <a:pt x="509994" y="284516"/>
                </a:lnTo>
                <a:cubicBezTo>
                  <a:pt x="509994" y="273931"/>
                  <a:pt x="518520" y="265418"/>
                  <a:pt x="529121" y="265418"/>
                </a:cubicBezTo>
                <a:cubicBezTo>
                  <a:pt x="539722" y="265418"/>
                  <a:pt x="548364" y="273931"/>
                  <a:pt x="548364" y="284516"/>
                </a:cubicBezTo>
                <a:lnTo>
                  <a:pt x="548364" y="528304"/>
                </a:lnTo>
                <a:cubicBezTo>
                  <a:pt x="548364" y="539004"/>
                  <a:pt x="539722" y="547517"/>
                  <a:pt x="529121" y="547517"/>
                </a:cubicBezTo>
                <a:lnTo>
                  <a:pt x="19243" y="547517"/>
                </a:lnTo>
                <a:cubicBezTo>
                  <a:pt x="8642" y="547517"/>
                  <a:pt x="0" y="539004"/>
                  <a:pt x="0" y="528304"/>
                </a:cubicBezTo>
                <a:lnTo>
                  <a:pt x="0" y="19213"/>
                </a:lnTo>
                <a:cubicBezTo>
                  <a:pt x="0" y="8629"/>
                  <a:pt x="8642" y="0"/>
                  <a:pt x="19243" y="0"/>
                </a:cubicBezTo>
                <a:close/>
              </a:path>
            </a:pathLst>
          </a:custGeom>
          <a:solidFill>
            <a:srgbClr val="0095CF"/>
          </a:solidFill>
          <a:ln>
            <a:noFill/>
          </a:ln>
        </p:spPr>
      </p:sp>
      <p:sp>
        <p:nvSpPr>
          <p:cNvPr id="42" name="check-box_67349">
            <a:extLst>
              <a:ext uri="{FF2B5EF4-FFF2-40B4-BE49-F238E27FC236}">
                <a16:creationId xmlns:a16="http://schemas.microsoft.com/office/drawing/2014/main" id="{3AE7731A-021D-4EFE-AA36-58CFF7112E89}"/>
              </a:ext>
            </a:extLst>
          </p:cNvPr>
          <p:cNvSpPr>
            <a:spLocks noChangeAspect="1"/>
          </p:cNvSpPr>
          <p:nvPr/>
        </p:nvSpPr>
        <p:spPr bwMode="auto">
          <a:xfrm>
            <a:off x="5901994" y="5712379"/>
            <a:ext cx="244805" cy="220915"/>
          </a:xfrm>
          <a:custGeom>
            <a:avLst/>
            <a:gdLst>
              <a:gd name="connsiteX0" fmla="*/ 587483 w 606725"/>
              <a:gd name="connsiteY0" fmla="*/ 7021 h 547517"/>
              <a:gd name="connsiteX1" fmla="*/ 601022 w 606725"/>
              <a:gd name="connsiteY1" fmla="*/ 12630 h 547517"/>
              <a:gd name="connsiteX2" fmla="*/ 601022 w 606725"/>
              <a:gd name="connsiteY2" fmla="*/ 39667 h 547517"/>
              <a:gd name="connsiteX3" fmla="*/ 274696 w 606725"/>
              <a:gd name="connsiteY3" fmla="*/ 365607 h 547517"/>
              <a:gd name="connsiteX4" fmla="*/ 261099 w 606725"/>
              <a:gd name="connsiteY4" fmla="*/ 371244 h 547517"/>
              <a:gd name="connsiteX5" fmla="*/ 247502 w 606725"/>
              <a:gd name="connsiteY5" fmla="*/ 365607 h 547517"/>
              <a:gd name="connsiteX6" fmla="*/ 156242 w 606725"/>
              <a:gd name="connsiteY6" fmla="*/ 274486 h 547517"/>
              <a:gd name="connsiteX7" fmla="*/ 156242 w 606725"/>
              <a:gd name="connsiteY7" fmla="*/ 247334 h 547517"/>
              <a:gd name="connsiteX8" fmla="*/ 183436 w 606725"/>
              <a:gd name="connsiteY8" fmla="*/ 247334 h 547517"/>
              <a:gd name="connsiteX9" fmla="*/ 261099 w 606725"/>
              <a:gd name="connsiteY9" fmla="*/ 324879 h 547517"/>
              <a:gd name="connsiteX10" fmla="*/ 573943 w 606725"/>
              <a:gd name="connsiteY10" fmla="*/ 12630 h 547517"/>
              <a:gd name="connsiteX11" fmla="*/ 587483 w 606725"/>
              <a:gd name="connsiteY11" fmla="*/ 7021 h 547517"/>
              <a:gd name="connsiteX12" fmla="*/ 19243 w 606725"/>
              <a:gd name="connsiteY12" fmla="*/ 0 h 547517"/>
              <a:gd name="connsiteX13" fmla="*/ 417236 w 606725"/>
              <a:gd name="connsiteY13" fmla="*/ 0 h 547517"/>
              <a:gd name="connsiteX14" fmla="*/ 436479 w 606725"/>
              <a:gd name="connsiteY14" fmla="*/ 19213 h 547517"/>
              <a:gd name="connsiteX15" fmla="*/ 417236 w 606725"/>
              <a:gd name="connsiteY15" fmla="*/ 38311 h 547517"/>
              <a:gd name="connsiteX16" fmla="*/ 38370 w 606725"/>
              <a:gd name="connsiteY16" fmla="*/ 38311 h 547517"/>
              <a:gd name="connsiteX17" fmla="*/ 38370 w 606725"/>
              <a:gd name="connsiteY17" fmla="*/ 509206 h 547517"/>
              <a:gd name="connsiteX18" fmla="*/ 509994 w 606725"/>
              <a:gd name="connsiteY18" fmla="*/ 509206 h 547517"/>
              <a:gd name="connsiteX19" fmla="*/ 509994 w 606725"/>
              <a:gd name="connsiteY19" fmla="*/ 284516 h 547517"/>
              <a:gd name="connsiteX20" fmla="*/ 529121 w 606725"/>
              <a:gd name="connsiteY20" fmla="*/ 265418 h 547517"/>
              <a:gd name="connsiteX21" fmla="*/ 548364 w 606725"/>
              <a:gd name="connsiteY21" fmla="*/ 284516 h 547517"/>
              <a:gd name="connsiteX22" fmla="*/ 548364 w 606725"/>
              <a:gd name="connsiteY22" fmla="*/ 528304 h 547517"/>
              <a:gd name="connsiteX23" fmla="*/ 529121 w 606725"/>
              <a:gd name="connsiteY23" fmla="*/ 547517 h 547517"/>
              <a:gd name="connsiteX24" fmla="*/ 19243 w 606725"/>
              <a:gd name="connsiteY24" fmla="*/ 547517 h 547517"/>
              <a:gd name="connsiteX25" fmla="*/ 0 w 606725"/>
              <a:gd name="connsiteY25" fmla="*/ 528304 h 547517"/>
              <a:gd name="connsiteX26" fmla="*/ 0 w 606725"/>
              <a:gd name="connsiteY26" fmla="*/ 19213 h 547517"/>
              <a:gd name="connsiteX27" fmla="*/ 19243 w 606725"/>
              <a:gd name="connsiteY27" fmla="*/ 0 h 54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725" h="547517">
                <a:moveTo>
                  <a:pt x="587483" y="7021"/>
                </a:moveTo>
                <a:cubicBezTo>
                  <a:pt x="592380" y="7021"/>
                  <a:pt x="597277" y="8891"/>
                  <a:pt x="601022" y="12630"/>
                </a:cubicBezTo>
                <a:cubicBezTo>
                  <a:pt x="608627" y="20108"/>
                  <a:pt x="608627" y="32188"/>
                  <a:pt x="601022" y="39667"/>
                </a:cubicBezTo>
                <a:lnTo>
                  <a:pt x="274696" y="365607"/>
                </a:lnTo>
                <a:cubicBezTo>
                  <a:pt x="270894" y="369288"/>
                  <a:pt x="266054" y="371244"/>
                  <a:pt x="261099" y="371244"/>
                </a:cubicBezTo>
                <a:cubicBezTo>
                  <a:pt x="256145" y="371244"/>
                  <a:pt x="251305" y="369288"/>
                  <a:pt x="247502" y="365607"/>
                </a:cubicBezTo>
                <a:lnTo>
                  <a:pt x="156242" y="274486"/>
                </a:lnTo>
                <a:cubicBezTo>
                  <a:pt x="148752" y="267008"/>
                  <a:pt x="148752" y="254812"/>
                  <a:pt x="156242" y="247334"/>
                </a:cubicBezTo>
                <a:cubicBezTo>
                  <a:pt x="163732" y="239856"/>
                  <a:pt x="175946" y="239856"/>
                  <a:pt x="183436" y="247334"/>
                </a:cubicBezTo>
                <a:lnTo>
                  <a:pt x="261099" y="324879"/>
                </a:lnTo>
                <a:lnTo>
                  <a:pt x="573943" y="12630"/>
                </a:lnTo>
                <a:cubicBezTo>
                  <a:pt x="577688" y="8891"/>
                  <a:pt x="582586" y="7021"/>
                  <a:pt x="587483" y="7021"/>
                </a:cubicBezTo>
                <a:close/>
                <a:moveTo>
                  <a:pt x="19243" y="0"/>
                </a:moveTo>
                <a:lnTo>
                  <a:pt x="417236" y="0"/>
                </a:lnTo>
                <a:cubicBezTo>
                  <a:pt x="427837" y="0"/>
                  <a:pt x="436479" y="8629"/>
                  <a:pt x="436479" y="19213"/>
                </a:cubicBezTo>
                <a:cubicBezTo>
                  <a:pt x="436479" y="29798"/>
                  <a:pt x="427837" y="38311"/>
                  <a:pt x="417236" y="38311"/>
                </a:cubicBezTo>
                <a:lnTo>
                  <a:pt x="38370" y="38311"/>
                </a:lnTo>
                <a:lnTo>
                  <a:pt x="38370" y="509206"/>
                </a:lnTo>
                <a:lnTo>
                  <a:pt x="509994" y="509206"/>
                </a:lnTo>
                <a:lnTo>
                  <a:pt x="509994" y="284516"/>
                </a:lnTo>
                <a:cubicBezTo>
                  <a:pt x="509994" y="273931"/>
                  <a:pt x="518520" y="265418"/>
                  <a:pt x="529121" y="265418"/>
                </a:cubicBezTo>
                <a:cubicBezTo>
                  <a:pt x="539722" y="265418"/>
                  <a:pt x="548364" y="273931"/>
                  <a:pt x="548364" y="284516"/>
                </a:cubicBezTo>
                <a:lnTo>
                  <a:pt x="548364" y="528304"/>
                </a:lnTo>
                <a:cubicBezTo>
                  <a:pt x="548364" y="539004"/>
                  <a:pt x="539722" y="547517"/>
                  <a:pt x="529121" y="547517"/>
                </a:cubicBezTo>
                <a:lnTo>
                  <a:pt x="19243" y="547517"/>
                </a:lnTo>
                <a:cubicBezTo>
                  <a:pt x="8642" y="547517"/>
                  <a:pt x="0" y="539004"/>
                  <a:pt x="0" y="528304"/>
                </a:cubicBezTo>
                <a:lnTo>
                  <a:pt x="0" y="19213"/>
                </a:lnTo>
                <a:cubicBezTo>
                  <a:pt x="0" y="8629"/>
                  <a:pt x="8642" y="0"/>
                  <a:pt x="19243" y="0"/>
                </a:cubicBezTo>
                <a:close/>
              </a:path>
            </a:pathLst>
          </a:custGeom>
          <a:solidFill>
            <a:srgbClr val="0095CF"/>
          </a:solidFill>
          <a:ln>
            <a:noFill/>
          </a:ln>
        </p:spPr>
      </p:sp>
      <p:sp>
        <p:nvSpPr>
          <p:cNvPr id="43" name="check-box_67349">
            <a:extLst>
              <a:ext uri="{FF2B5EF4-FFF2-40B4-BE49-F238E27FC236}">
                <a16:creationId xmlns:a16="http://schemas.microsoft.com/office/drawing/2014/main" id="{4377DB62-3745-41FC-9560-ED29EC0AEBDF}"/>
              </a:ext>
            </a:extLst>
          </p:cNvPr>
          <p:cNvSpPr>
            <a:spLocks noChangeAspect="1"/>
          </p:cNvSpPr>
          <p:nvPr/>
        </p:nvSpPr>
        <p:spPr bwMode="auto">
          <a:xfrm>
            <a:off x="5901994" y="6132631"/>
            <a:ext cx="244805" cy="220915"/>
          </a:xfrm>
          <a:custGeom>
            <a:avLst/>
            <a:gdLst>
              <a:gd name="connsiteX0" fmla="*/ 587483 w 606725"/>
              <a:gd name="connsiteY0" fmla="*/ 7021 h 547517"/>
              <a:gd name="connsiteX1" fmla="*/ 601022 w 606725"/>
              <a:gd name="connsiteY1" fmla="*/ 12630 h 547517"/>
              <a:gd name="connsiteX2" fmla="*/ 601022 w 606725"/>
              <a:gd name="connsiteY2" fmla="*/ 39667 h 547517"/>
              <a:gd name="connsiteX3" fmla="*/ 274696 w 606725"/>
              <a:gd name="connsiteY3" fmla="*/ 365607 h 547517"/>
              <a:gd name="connsiteX4" fmla="*/ 261099 w 606725"/>
              <a:gd name="connsiteY4" fmla="*/ 371244 h 547517"/>
              <a:gd name="connsiteX5" fmla="*/ 247502 w 606725"/>
              <a:gd name="connsiteY5" fmla="*/ 365607 h 547517"/>
              <a:gd name="connsiteX6" fmla="*/ 156242 w 606725"/>
              <a:gd name="connsiteY6" fmla="*/ 274486 h 547517"/>
              <a:gd name="connsiteX7" fmla="*/ 156242 w 606725"/>
              <a:gd name="connsiteY7" fmla="*/ 247334 h 547517"/>
              <a:gd name="connsiteX8" fmla="*/ 183436 w 606725"/>
              <a:gd name="connsiteY8" fmla="*/ 247334 h 547517"/>
              <a:gd name="connsiteX9" fmla="*/ 261099 w 606725"/>
              <a:gd name="connsiteY9" fmla="*/ 324879 h 547517"/>
              <a:gd name="connsiteX10" fmla="*/ 573943 w 606725"/>
              <a:gd name="connsiteY10" fmla="*/ 12630 h 547517"/>
              <a:gd name="connsiteX11" fmla="*/ 587483 w 606725"/>
              <a:gd name="connsiteY11" fmla="*/ 7021 h 547517"/>
              <a:gd name="connsiteX12" fmla="*/ 19243 w 606725"/>
              <a:gd name="connsiteY12" fmla="*/ 0 h 547517"/>
              <a:gd name="connsiteX13" fmla="*/ 417236 w 606725"/>
              <a:gd name="connsiteY13" fmla="*/ 0 h 547517"/>
              <a:gd name="connsiteX14" fmla="*/ 436479 w 606725"/>
              <a:gd name="connsiteY14" fmla="*/ 19213 h 547517"/>
              <a:gd name="connsiteX15" fmla="*/ 417236 w 606725"/>
              <a:gd name="connsiteY15" fmla="*/ 38311 h 547517"/>
              <a:gd name="connsiteX16" fmla="*/ 38370 w 606725"/>
              <a:gd name="connsiteY16" fmla="*/ 38311 h 547517"/>
              <a:gd name="connsiteX17" fmla="*/ 38370 w 606725"/>
              <a:gd name="connsiteY17" fmla="*/ 509206 h 547517"/>
              <a:gd name="connsiteX18" fmla="*/ 509994 w 606725"/>
              <a:gd name="connsiteY18" fmla="*/ 509206 h 547517"/>
              <a:gd name="connsiteX19" fmla="*/ 509994 w 606725"/>
              <a:gd name="connsiteY19" fmla="*/ 284516 h 547517"/>
              <a:gd name="connsiteX20" fmla="*/ 529121 w 606725"/>
              <a:gd name="connsiteY20" fmla="*/ 265418 h 547517"/>
              <a:gd name="connsiteX21" fmla="*/ 548364 w 606725"/>
              <a:gd name="connsiteY21" fmla="*/ 284516 h 547517"/>
              <a:gd name="connsiteX22" fmla="*/ 548364 w 606725"/>
              <a:gd name="connsiteY22" fmla="*/ 528304 h 547517"/>
              <a:gd name="connsiteX23" fmla="*/ 529121 w 606725"/>
              <a:gd name="connsiteY23" fmla="*/ 547517 h 547517"/>
              <a:gd name="connsiteX24" fmla="*/ 19243 w 606725"/>
              <a:gd name="connsiteY24" fmla="*/ 547517 h 547517"/>
              <a:gd name="connsiteX25" fmla="*/ 0 w 606725"/>
              <a:gd name="connsiteY25" fmla="*/ 528304 h 547517"/>
              <a:gd name="connsiteX26" fmla="*/ 0 w 606725"/>
              <a:gd name="connsiteY26" fmla="*/ 19213 h 547517"/>
              <a:gd name="connsiteX27" fmla="*/ 19243 w 606725"/>
              <a:gd name="connsiteY27" fmla="*/ 0 h 54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725" h="547517">
                <a:moveTo>
                  <a:pt x="587483" y="7021"/>
                </a:moveTo>
                <a:cubicBezTo>
                  <a:pt x="592380" y="7021"/>
                  <a:pt x="597277" y="8891"/>
                  <a:pt x="601022" y="12630"/>
                </a:cubicBezTo>
                <a:cubicBezTo>
                  <a:pt x="608627" y="20108"/>
                  <a:pt x="608627" y="32188"/>
                  <a:pt x="601022" y="39667"/>
                </a:cubicBezTo>
                <a:lnTo>
                  <a:pt x="274696" y="365607"/>
                </a:lnTo>
                <a:cubicBezTo>
                  <a:pt x="270894" y="369288"/>
                  <a:pt x="266054" y="371244"/>
                  <a:pt x="261099" y="371244"/>
                </a:cubicBezTo>
                <a:cubicBezTo>
                  <a:pt x="256145" y="371244"/>
                  <a:pt x="251305" y="369288"/>
                  <a:pt x="247502" y="365607"/>
                </a:cubicBezTo>
                <a:lnTo>
                  <a:pt x="156242" y="274486"/>
                </a:lnTo>
                <a:cubicBezTo>
                  <a:pt x="148752" y="267008"/>
                  <a:pt x="148752" y="254812"/>
                  <a:pt x="156242" y="247334"/>
                </a:cubicBezTo>
                <a:cubicBezTo>
                  <a:pt x="163732" y="239856"/>
                  <a:pt x="175946" y="239856"/>
                  <a:pt x="183436" y="247334"/>
                </a:cubicBezTo>
                <a:lnTo>
                  <a:pt x="261099" y="324879"/>
                </a:lnTo>
                <a:lnTo>
                  <a:pt x="573943" y="12630"/>
                </a:lnTo>
                <a:cubicBezTo>
                  <a:pt x="577688" y="8891"/>
                  <a:pt x="582586" y="7021"/>
                  <a:pt x="587483" y="7021"/>
                </a:cubicBezTo>
                <a:close/>
                <a:moveTo>
                  <a:pt x="19243" y="0"/>
                </a:moveTo>
                <a:lnTo>
                  <a:pt x="417236" y="0"/>
                </a:lnTo>
                <a:cubicBezTo>
                  <a:pt x="427837" y="0"/>
                  <a:pt x="436479" y="8629"/>
                  <a:pt x="436479" y="19213"/>
                </a:cubicBezTo>
                <a:cubicBezTo>
                  <a:pt x="436479" y="29798"/>
                  <a:pt x="427837" y="38311"/>
                  <a:pt x="417236" y="38311"/>
                </a:cubicBezTo>
                <a:lnTo>
                  <a:pt x="38370" y="38311"/>
                </a:lnTo>
                <a:lnTo>
                  <a:pt x="38370" y="509206"/>
                </a:lnTo>
                <a:lnTo>
                  <a:pt x="509994" y="509206"/>
                </a:lnTo>
                <a:lnTo>
                  <a:pt x="509994" y="284516"/>
                </a:lnTo>
                <a:cubicBezTo>
                  <a:pt x="509994" y="273931"/>
                  <a:pt x="518520" y="265418"/>
                  <a:pt x="529121" y="265418"/>
                </a:cubicBezTo>
                <a:cubicBezTo>
                  <a:pt x="539722" y="265418"/>
                  <a:pt x="548364" y="273931"/>
                  <a:pt x="548364" y="284516"/>
                </a:cubicBezTo>
                <a:lnTo>
                  <a:pt x="548364" y="528304"/>
                </a:lnTo>
                <a:cubicBezTo>
                  <a:pt x="548364" y="539004"/>
                  <a:pt x="539722" y="547517"/>
                  <a:pt x="529121" y="547517"/>
                </a:cubicBezTo>
                <a:lnTo>
                  <a:pt x="19243" y="547517"/>
                </a:lnTo>
                <a:cubicBezTo>
                  <a:pt x="8642" y="547517"/>
                  <a:pt x="0" y="539004"/>
                  <a:pt x="0" y="528304"/>
                </a:cubicBezTo>
                <a:lnTo>
                  <a:pt x="0" y="19213"/>
                </a:lnTo>
                <a:cubicBezTo>
                  <a:pt x="0" y="8629"/>
                  <a:pt x="8642" y="0"/>
                  <a:pt x="19243" y="0"/>
                </a:cubicBezTo>
                <a:close/>
              </a:path>
            </a:pathLst>
          </a:custGeom>
          <a:solidFill>
            <a:srgbClr val="0095C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79209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2">
            <a:alphaModFix amt="29000"/>
            <a:lum/>
          </a:blip>
          <a:srcRect/>
          <a:stretch>
            <a:fillRect t="-21000" b="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F26C9E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1" name="文本框 12"/>
          <p:cNvSpPr txBox="1">
            <a:spLocks noChangeArrowheads="1"/>
          </p:cNvSpPr>
          <p:nvPr/>
        </p:nvSpPr>
        <p:spPr bwMode="auto">
          <a:xfrm>
            <a:off x="2762250" y="3632200"/>
            <a:ext cx="39195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26C9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建模分析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290216-83AC-4BD1-B411-478DFC5609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" t="26239" r="1357" b="10047"/>
          <a:stretch/>
        </p:blipFill>
        <p:spPr>
          <a:xfrm>
            <a:off x="4080884" y="4904600"/>
            <a:ext cx="4030231" cy="1953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9044FB4-185F-4D48-B9A5-2FF62860C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4400" b="1" i="0" u="none" strike="noStrike" kern="1200" cap="none" spc="0" normalizeH="0" baseline="0" noProof="0" dirty="0">
                <a:ln>
                  <a:noFill/>
                </a:ln>
                <a:solidFill>
                  <a:srgbClr val="F26C9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endParaRPr kumimoji="0" lang="zh-CN" altLang="en-US" sz="34400" b="1" i="0" u="none" strike="noStrike" kern="1200" cap="none" spc="0" normalizeH="0" baseline="0" noProof="0" dirty="0">
              <a:ln>
                <a:noFill/>
              </a:ln>
              <a:solidFill>
                <a:srgbClr val="F26C9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17">
            <a:extLst>
              <a:ext uri="{FF2B5EF4-FFF2-40B4-BE49-F238E27FC236}">
                <a16:creationId xmlns:a16="http://schemas.microsoft.com/office/drawing/2014/main" id="{25231344-6481-4F98-963D-4157FFAE49D2}"/>
              </a:ext>
            </a:extLst>
          </p:cNvPr>
          <p:cNvSpPr>
            <a:spLocks/>
          </p:cNvSpPr>
          <p:nvPr/>
        </p:nvSpPr>
        <p:spPr bwMode="auto">
          <a:xfrm>
            <a:off x="168275" y="4889500"/>
            <a:ext cx="2484438" cy="928688"/>
          </a:xfrm>
          <a:custGeom>
            <a:avLst/>
            <a:gdLst>
              <a:gd name="T0" fmla="*/ 0 w 2484854"/>
              <a:gd name="T1" fmla="*/ 0 h 929514"/>
              <a:gd name="T2" fmla="*/ 2483606 w 2484854"/>
              <a:gd name="T3" fmla="*/ 0 h 929514"/>
              <a:gd name="T4" fmla="*/ 2483606 w 2484854"/>
              <a:gd name="T5" fmla="*/ 207413 h 929514"/>
              <a:gd name="T6" fmla="*/ 2082473 w 2484854"/>
              <a:gd name="T7" fmla="*/ 207413 h 929514"/>
              <a:gd name="T8" fmla="*/ 2082473 w 2484854"/>
              <a:gd name="T9" fmla="*/ 927038 h 929514"/>
              <a:gd name="T10" fmla="*/ 1453038 w 2484854"/>
              <a:gd name="T11" fmla="*/ 927038 h 929514"/>
              <a:gd name="T12" fmla="*/ 1453038 w 2484854"/>
              <a:gd name="T13" fmla="*/ 207413 h 929514"/>
              <a:gd name="T14" fmla="*/ 0 w 2484854"/>
              <a:gd name="T15" fmla="*/ 207413 h 929514"/>
              <a:gd name="T16" fmla="*/ 0 w 2484854"/>
              <a:gd name="T17" fmla="*/ 0 h 92951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484854"/>
              <a:gd name="T28" fmla="*/ 0 h 929514"/>
              <a:gd name="T29" fmla="*/ 2484854 w 2484854"/>
              <a:gd name="T30" fmla="*/ 929514 h 92951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484854" h="929514">
                <a:moveTo>
                  <a:pt x="0" y="0"/>
                </a:moveTo>
                <a:lnTo>
                  <a:pt x="2484854" y="0"/>
                </a:lnTo>
                <a:lnTo>
                  <a:pt x="2484854" y="207967"/>
                </a:lnTo>
                <a:lnTo>
                  <a:pt x="2083520" y="207967"/>
                </a:lnTo>
                <a:lnTo>
                  <a:pt x="2083520" y="929514"/>
                </a:lnTo>
                <a:lnTo>
                  <a:pt x="1453767" y="929514"/>
                </a:lnTo>
                <a:lnTo>
                  <a:pt x="1453767" y="207967"/>
                </a:lnTo>
                <a:lnTo>
                  <a:pt x="0" y="207967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446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4" y="202071"/>
            <a:ext cx="5459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建模变量处理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DA7485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D2E8CC6-329B-459D-B68D-EFA73B9EADA3}"/>
              </a:ext>
            </a:extLst>
          </p:cNvPr>
          <p:cNvSpPr txBox="1"/>
          <p:nvPr/>
        </p:nvSpPr>
        <p:spPr>
          <a:xfrm>
            <a:off x="1439288" y="1675580"/>
            <a:ext cx="4725758" cy="46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C7A8A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因变量：网红程度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DC7A8A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6CE18F4-A59B-4BA6-B03A-88474055DDBC}"/>
              </a:ext>
            </a:extLst>
          </p:cNvPr>
          <p:cNvSpPr txBox="1"/>
          <p:nvPr/>
        </p:nvSpPr>
        <p:spPr>
          <a:xfrm>
            <a:off x="2183940" y="2182134"/>
            <a:ext cx="4281515" cy="1011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建立定序回归模型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顺序为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大网红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小网红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&gt;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小透明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EA3EB00-DCD0-4DF6-A584-2C6B0C5407A9}"/>
              </a:ext>
            </a:extLst>
          </p:cNvPr>
          <p:cNvSpPr txBox="1"/>
          <p:nvPr/>
        </p:nvSpPr>
        <p:spPr>
          <a:xfrm>
            <a:off x="1420395" y="3588881"/>
            <a:ext cx="4725758" cy="468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C7A8A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自变量：分四个大类（共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DC7A8A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10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C7A8A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个自变量）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DC7A8A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D181EE5-1ADB-48B4-AD5A-502897A99C2F}"/>
              </a:ext>
            </a:extLst>
          </p:cNvPr>
          <p:cNvSpPr txBox="1"/>
          <p:nvPr/>
        </p:nvSpPr>
        <p:spPr>
          <a:xfrm>
            <a:off x="1900867" y="4253982"/>
            <a:ext cx="2908133" cy="199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品类信息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视频信息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个人信息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宣传信息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4F2D7B3-D9F6-4FB0-B5AA-CA53DBED0A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-1458" t="4685" r="1874" b="-1874"/>
          <a:stretch/>
        </p:blipFill>
        <p:spPr>
          <a:xfrm>
            <a:off x="7850908" y="0"/>
            <a:ext cx="4414982" cy="7663965"/>
          </a:xfrm>
          <a:prstGeom prst="rect">
            <a:avLst/>
          </a:prstGeom>
        </p:spPr>
      </p:pic>
      <p:sp>
        <p:nvSpPr>
          <p:cNvPr id="34" name="PA_任意多边形 10">
            <a:extLst>
              <a:ext uri="{FF2B5EF4-FFF2-40B4-BE49-F238E27FC236}">
                <a16:creationId xmlns:a16="http://schemas.microsoft.com/office/drawing/2014/main" id="{1EA22C3A-0047-4AFA-ABD8-727361333412}"/>
              </a:ext>
            </a:extLst>
          </p:cNvPr>
          <p:cNvSpPr>
            <a:spLocks noEditPoints="1"/>
          </p:cNvSpPr>
          <p:nvPr/>
        </p:nvSpPr>
        <p:spPr bwMode="auto">
          <a:xfrm>
            <a:off x="1141756" y="1759595"/>
            <a:ext cx="286440" cy="362730"/>
          </a:xfrm>
          <a:custGeom>
            <a:avLst/>
            <a:gdLst>
              <a:gd name="T0" fmla="*/ 96 w 145"/>
              <a:gd name="T1" fmla="*/ 71 h 195"/>
              <a:gd name="T2" fmla="*/ 72 w 145"/>
              <a:gd name="T3" fmla="*/ 81 h 195"/>
              <a:gd name="T4" fmla="*/ 60 w 145"/>
              <a:gd name="T5" fmla="*/ 79 h 195"/>
              <a:gd name="T6" fmla="*/ 49 w 145"/>
              <a:gd name="T7" fmla="*/ 71 h 195"/>
              <a:gd name="T8" fmla="*/ 43 w 145"/>
              <a:gd name="T9" fmla="*/ 71 h 195"/>
              <a:gd name="T10" fmla="*/ 43 w 145"/>
              <a:gd name="T11" fmla="*/ 78 h 195"/>
              <a:gd name="T12" fmla="*/ 56 w 145"/>
              <a:gd name="T13" fmla="*/ 87 h 195"/>
              <a:gd name="T14" fmla="*/ 72 w 145"/>
              <a:gd name="T15" fmla="*/ 90 h 195"/>
              <a:gd name="T16" fmla="*/ 102 w 145"/>
              <a:gd name="T17" fmla="*/ 78 h 195"/>
              <a:gd name="T18" fmla="*/ 102 w 145"/>
              <a:gd name="T19" fmla="*/ 71 h 195"/>
              <a:gd name="T20" fmla="*/ 96 w 145"/>
              <a:gd name="T21" fmla="*/ 71 h 195"/>
              <a:gd name="T22" fmla="*/ 106 w 145"/>
              <a:gd name="T23" fmla="*/ 170 h 195"/>
              <a:gd name="T24" fmla="*/ 106 w 145"/>
              <a:gd name="T25" fmla="*/ 170 h 195"/>
              <a:gd name="T26" fmla="*/ 39 w 145"/>
              <a:gd name="T27" fmla="*/ 170 h 195"/>
              <a:gd name="T28" fmla="*/ 34 w 145"/>
              <a:gd name="T29" fmla="*/ 174 h 195"/>
              <a:gd name="T30" fmla="*/ 39 w 145"/>
              <a:gd name="T31" fmla="*/ 179 h 195"/>
              <a:gd name="T32" fmla="*/ 106 w 145"/>
              <a:gd name="T33" fmla="*/ 179 h 195"/>
              <a:gd name="T34" fmla="*/ 111 w 145"/>
              <a:gd name="T35" fmla="*/ 174 h 195"/>
              <a:gd name="T36" fmla="*/ 106 w 145"/>
              <a:gd name="T37" fmla="*/ 170 h 195"/>
              <a:gd name="T38" fmla="*/ 145 w 145"/>
              <a:gd name="T39" fmla="*/ 75 h 195"/>
              <a:gd name="T40" fmla="*/ 145 w 145"/>
              <a:gd name="T41" fmla="*/ 75 h 195"/>
              <a:gd name="T42" fmla="*/ 124 w 145"/>
              <a:gd name="T43" fmla="*/ 22 h 195"/>
              <a:gd name="T44" fmla="*/ 72 w 145"/>
              <a:gd name="T45" fmla="*/ 0 h 195"/>
              <a:gd name="T46" fmla="*/ 21 w 145"/>
              <a:gd name="T47" fmla="*/ 22 h 195"/>
              <a:gd name="T48" fmla="*/ 0 w 145"/>
              <a:gd name="T49" fmla="*/ 75 h 195"/>
              <a:gd name="T50" fmla="*/ 9 w 145"/>
              <a:gd name="T51" fmla="*/ 112 h 195"/>
              <a:gd name="T52" fmla="*/ 9 w 145"/>
              <a:gd name="T53" fmla="*/ 112 h 195"/>
              <a:gd name="T54" fmla="*/ 31 w 145"/>
              <a:gd name="T55" fmla="*/ 137 h 195"/>
              <a:gd name="T56" fmla="*/ 31 w 145"/>
              <a:gd name="T57" fmla="*/ 158 h 195"/>
              <a:gd name="T58" fmla="*/ 39 w 145"/>
              <a:gd name="T59" fmla="*/ 166 h 195"/>
              <a:gd name="T60" fmla="*/ 106 w 145"/>
              <a:gd name="T61" fmla="*/ 166 h 195"/>
              <a:gd name="T62" fmla="*/ 114 w 145"/>
              <a:gd name="T63" fmla="*/ 158 h 195"/>
              <a:gd name="T64" fmla="*/ 114 w 145"/>
              <a:gd name="T65" fmla="*/ 137 h 195"/>
              <a:gd name="T66" fmla="*/ 136 w 145"/>
              <a:gd name="T67" fmla="*/ 112 h 195"/>
              <a:gd name="T68" fmla="*/ 136 w 145"/>
              <a:gd name="T69" fmla="*/ 112 h 195"/>
              <a:gd name="T70" fmla="*/ 145 w 145"/>
              <a:gd name="T71" fmla="*/ 75 h 195"/>
              <a:gd name="T72" fmla="*/ 123 w 145"/>
              <a:gd name="T73" fmla="*/ 104 h 195"/>
              <a:gd name="T74" fmla="*/ 123 w 145"/>
              <a:gd name="T75" fmla="*/ 104 h 195"/>
              <a:gd name="T76" fmla="*/ 123 w 145"/>
              <a:gd name="T77" fmla="*/ 104 h 195"/>
              <a:gd name="T78" fmla="*/ 123 w 145"/>
              <a:gd name="T79" fmla="*/ 104 h 195"/>
              <a:gd name="T80" fmla="*/ 102 w 145"/>
              <a:gd name="T81" fmla="*/ 126 h 195"/>
              <a:gd name="T82" fmla="*/ 99 w 145"/>
              <a:gd name="T83" fmla="*/ 133 h 195"/>
              <a:gd name="T84" fmla="*/ 99 w 145"/>
              <a:gd name="T85" fmla="*/ 133 h 195"/>
              <a:gd name="T86" fmla="*/ 99 w 145"/>
              <a:gd name="T87" fmla="*/ 150 h 195"/>
              <a:gd name="T88" fmla="*/ 46 w 145"/>
              <a:gd name="T89" fmla="*/ 150 h 195"/>
              <a:gd name="T90" fmla="*/ 46 w 145"/>
              <a:gd name="T91" fmla="*/ 133 h 195"/>
              <a:gd name="T92" fmla="*/ 42 w 145"/>
              <a:gd name="T93" fmla="*/ 126 h 195"/>
              <a:gd name="T94" fmla="*/ 22 w 145"/>
              <a:gd name="T95" fmla="*/ 104 h 195"/>
              <a:gd name="T96" fmla="*/ 22 w 145"/>
              <a:gd name="T97" fmla="*/ 104 h 195"/>
              <a:gd name="T98" fmla="*/ 14 w 145"/>
              <a:gd name="T99" fmla="*/ 75 h 195"/>
              <a:gd name="T100" fmla="*/ 31 w 145"/>
              <a:gd name="T101" fmla="*/ 33 h 195"/>
              <a:gd name="T102" fmla="*/ 72 w 145"/>
              <a:gd name="T103" fmla="*/ 15 h 195"/>
              <a:gd name="T104" fmla="*/ 113 w 145"/>
              <a:gd name="T105" fmla="*/ 33 h 195"/>
              <a:gd name="T106" fmla="*/ 130 w 145"/>
              <a:gd name="T107" fmla="*/ 75 h 195"/>
              <a:gd name="T108" fmla="*/ 123 w 145"/>
              <a:gd name="T109" fmla="*/ 104 h 195"/>
              <a:gd name="T110" fmla="*/ 92 w 145"/>
              <a:gd name="T111" fmla="*/ 186 h 195"/>
              <a:gd name="T112" fmla="*/ 92 w 145"/>
              <a:gd name="T113" fmla="*/ 186 h 195"/>
              <a:gd name="T114" fmla="*/ 53 w 145"/>
              <a:gd name="T115" fmla="*/ 186 h 195"/>
              <a:gd name="T116" fmla="*/ 48 w 145"/>
              <a:gd name="T117" fmla="*/ 190 h 195"/>
              <a:gd name="T118" fmla="*/ 53 w 145"/>
              <a:gd name="T119" fmla="*/ 195 h 195"/>
              <a:gd name="T120" fmla="*/ 92 w 145"/>
              <a:gd name="T121" fmla="*/ 195 h 195"/>
              <a:gd name="T122" fmla="*/ 96 w 145"/>
              <a:gd name="T123" fmla="*/ 190 h 195"/>
              <a:gd name="T124" fmla="*/ 92 w 145"/>
              <a:gd name="T125" fmla="*/ 18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" h="195">
                <a:moveTo>
                  <a:pt x="96" y="71"/>
                </a:moveTo>
                <a:cubicBezTo>
                  <a:pt x="90" y="77"/>
                  <a:pt x="82" y="81"/>
                  <a:pt x="72" y="81"/>
                </a:cubicBezTo>
                <a:cubicBezTo>
                  <a:pt x="68" y="81"/>
                  <a:pt x="63" y="80"/>
                  <a:pt x="60" y="79"/>
                </a:cubicBezTo>
                <a:cubicBezTo>
                  <a:pt x="56" y="77"/>
                  <a:pt x="52" y="74"/>
                  <a:pt x="49" y="71"/>
                </a:cubicBezTo>
                <a:cubicBezTo>
                  <a:pt x="47" y="69"/>
                  <a:pt x="44" y="69"/>
                  <a:pt x="43" y="71"/>
                </a:cubicBezTo>
                <a:cubicBezTo>
                  <a:pt x="41" y="73"/>
                  <a:pt x="41" y="76"/>
                  <a:pt x="43" y="78"/>
                </a:cubicBezTo>
                <a:cubicBezTo>
                  <a:pt x="46" y="82"/>
                  <a:pt x="51" y="85"/>
                  <a:pt x="56" y="87"/>
                </a:cubicBezTo>
                <a:cubicBezTo>
                  <a:pt x="61" y="89"/>
                  <a:pt x="67" y="90"/>
                  <a:pt x="72" y="90"/>
                </a:cubicBezTo>
                <a:cubicBezTo>
                  <a:pt x="84" y="90"/>
                  <a:pt x="95" y="85"/>
                  <a:pt x="102" y="78"/>
                </a:cubicBezTo>
                <a:cubicBezTo>
                  <a:pt x="104" y="76"/>
                  <a:pt x="104" y="73"/>
                  <a:pt x="102" y="71"/>
                </a:cubicBezTo>
                <a:cubicBezTo>
                  <a:pt x="100" y="69"/>
                  <a:pt x="98" y="69"/>
                  <a:pt x="96" y="71"/>
                </a:cubicBezTo>
                <a:close/>
                <a:moveTo>
                  <a:pt x="106" y="170"/>
                </a:moveTo>
                <a:cubicBezTo>
                  <a:pt x="106" y="170"/>
                  <a:pt x="106" y="170"/>
                  <a:pt x="106" y="170"/>
                </a:cubicBezTo>
                <a:cubicBezTo>
                  <a:pt x="39" y="170"/>
                  <a:pt x="39" y="170"/>
                  <a:pt x="39" y="170"/>
                </a:cubicBezTo>
                <a:cubicBezTo>
                  <a:pt x="36" y="170"/>
                  <a:pt x="34" y="172"/>
                  <a:pt x="34" y="174"/>
                </a:cubicBezTo>
                <a:cubicBezTo>
                  <a:pt x="34" y="177"/>
                  <a:pt x="36" y="179"/>
                  <a:pt x="39" y="179"/>
                </a:cubicBezTo>
                <a:cubicBezTo>
                  <a:pt x="106" y="179"/>
                  <a:pt x="106" y="179"/>
                  <a:pt x="106" y="179"/>
                </a:cubicBezTo>
                <a:cubicBezTo>
                  <a:pt x="109" y="179"/>
                  <a:pt x="111" y="177"/>
                  <a:pt x="111" y="174"/>
                </a:cubicBezTo>
                <a:cubicBezTo>
                  <a:pt x="111" y="172"/>
                  <a:pt x="109" y="170"/>
                  <a:pt x="106" y="170"/>
                </a:cubicBezTo>
                <a:close/>
                <a:moveTo>
                  <a:pt x="145" y="75"/>
                </a:moveTo>
                <a:cubicBezTo>
                  <a:pt x="145" y="75"/>
                  <a:pt x="145" y="75"/>
                  <a:pt x="145" y="75"/>
                </a:cubicBezTo>
                <a:cubicBezTo>
                  <a:pt x="145" y="54"/>
                  <a:pt x="137" y="36"/>
                  <a:pt x="124" y="22"/>
                </a:cubicBezTo>
                <a:cubicBezTo>
                  <a:pt x="111" y="9"/>
                  <a:pt x="92" y="0"/>
                  <a:pt x="72" y="0"/>
                </a:cubicBezTo>
                <a:cubicBezTo>
                  <a:pt x="52" y="0"/>
                  <a:pt x="34" y="9"/>
                  <a:pt x="21" y="22"/>
                </a:cubicBezTo>
                <a:cubicBezTo>
                  <a:pt x="8" y="36"/>
                  <a:pt x="0" y="54"/>
                  <a:pt x="0" y="75"/>
                </a:cubicBezTo>
                <a:cubicBezTo>
                  <a:pt x="0" y="88"/>
                  <a:pt x="3" y="101"/>
                  <a:pt x="9" y="112"/>
                </a:cubicBezTo>
                <a:cubicBezTo>
                  <a:pt x="9" y="112"/>
                  <a:pt x="9" y="112"/>
                  <a:pt x="9" y="112"/>
                </a:cubicBezTo>
                <a:cubicBezTo>
                  <a:pt x="14" y="122"/>
                  <a:pt x="22" y="130"/>
                  <a:pt x="31" y="137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62"/>
                  <a:pt x="34" y="166"/>
                  <a:pt x="39" y="166"/>
                </a:cubicBezTo>
                <a:cubicBezTo>
                  <a:pt x="106" y="166"/>
                  <a:pt x="106" y="166"/>
                  <a:pt x="106" y="166"/>
                </a:cubicBezTo>
                <a:cubicBezTo>
                  <a:pt x="110" y="166"/>
                  <a:pt x="114" y="162"/>
                  <a:pt x="114" y="158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30"/>
                  <a:pt x="130" y="122"/>
                  <a:pt x="136" y="112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142" y="101"/>
                  <a:pt x="145" y="88"/>
                  <a:pt x="145" y="75"/>
                </a:cubicBezTo>
                <a:close/>
                <a:moveTo>
                  <a:pt x="123" y="104"/>
                </a:move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18" y="114"/>
                  <a:pt x="111" y="121"/>
                  <a:pt x="102" y="126"/>
                </a:cubicBezTo>
                <a:cubicBezTo>
                  <a:pt x="100" y="128"/>
                  <a:pt x="99" y="130"/>
                  <a:pt x="99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46" y="130"/>
                  <a:pt x="44" y="127"/>
                  <a:pt x="42" y="126"/>
                </a:cubicBezTo>
                <a:cubicBezTo>
                  <a:pt x="33" y="121"/>
                  <a:pt x="27" y="113"/>
                  <a:pt x="22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17" y="96"/>
                  <a:pt x="14" y="86"/>
                  <a:pt x="14" y="75"/>
                </a:cubicBezTo>
                <a:cubicBezTo>
                  <a:pt x="14" y="59"/>
                  <a:pt x="21" y="44"/>
                  <a:pt x="31" y="33"/>
                </a:cubicBezTo>
                <a:cubicBezTo>
                  <a:pt x="42" y="22"/>
                  <a:pt x="56" y="15"/>
                  <a:pt x="72" y="15"/>
                </a:cubicBezTo>
                <a:cubicBezTo>
                  <a:pt x="88" y="15"/>
                  <a:pt x="103" y="22"/>
                  <a:pt x="113" y="33"/>
                </a:cubicBezTo>
                <a:cubicBezTo>
                  <a:pt x="124" y="44"/>
                  <a:pt x="130" y="59"/>
                  <a:pt x="130" y="75"/>
                </a:cubicBezTo>
                <a:cubicBezTo>
                  <a:pt x="130" y="86"/>
                  <a:pt x="128" y="96"/>
                  <a:pt x="123" y="104"/>
                </a:cubicBezTo>
                <a:close/>
                <a:moveTo>
                  <a:pt x="92" y="186"/>
                </a:moveTo>
                <a:cubicBezTo>
                  <a:pt x="92" y="186"/>
                  <a:pt x="92" y="186"/>
                  <a:pt x="92" y="18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50" y="186"/>
                  <a:pt x="48" y="188"/>
                  <a:pt x="48" y="190"/>
                </a:cubicBezTo>
                <a:cubicBezTo>
                  <a:pt x="48" y="193"/>
                  <a:pt x="50" y="195"/>
                  <a:pt x="53" y="195"/>
                </a:cubicBezTo>
                <a:cubicBezTo>
                  <a:pt x="92" y="195"/>
                  <a:pt x="92" y="195"/>
                  <a:pt x="92" y="195"/>
                </a:cubicBezTo>
                <a:cubicBezTo>
                  <a:pt x="94" y="195"/>
                  <a:pt x="96" y="193"/>
                  <a:pt x="96" y="190"/>
                </a:cubicBezTo>
                <a:cubicBezTo>
                  <a:pt x="96" y="188"/>
                  <a:pt x="94" y="186"/>
                  <a:pt x="92" y="186"/>
                </a:cubicBezTo>
                <a:close/>
              </a:path>
            </a:pathLst>
          </a:custGeom>
          <a:solidFill>
            <a:srgbClr val="DA748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PA_任意多边形 12">
            <a:extLst>
              <a:ext uri="{FF2B5EF4-FFF2-40B4-BE49-F238E27FC236}">
                <a16:creationId xmlns:a16="http://schemas.microsoft.com/office/drawing/2014/main" id="{A2C7419A-262C-4C1C-B703-0D7C409A74BE}"/>
              </a:ext>
            </a:extLst>
          </p:cNvPr>
          <p:cNvSpPr>
            <a:spLocks noEditPoints="1"/>
          </p:cNvSpPr>
          <p:nvPr/>
        </p:nvSpPr>
        <p:spPr bwMode="auto">
          <a:xfrm>
            <a:off x="1075044" y="3693765"/>
            <a:ext cx="327784" cy="407260"/>
          </a:xfrm>
          <a:custGeom>
            <a:avLst/>
            <a:gdLst>
              <a:gd name="T0" fmla="*/ 149 w 166"/>
              <a:gd name="T1" fmla="*/ 196 h 219"/>
              <a:gd name="T2" fmla="*/ 136 w 166"/>
              <a:gd name="T3" fmla="*/ 207 h 219"/>
              <a:gd name="T4" fmla="*/ 93 w 166"/>
              <a:gd name="T5" fmla="*/ 218 h 219"/>
              <a:gd name="T6" fmla="*/ 53 w 166"/>
              <a:gd name="T7" fmla="*/ 200 h 219"/>
              <a:gd name="T8" fmla="*/ 53 w 166"/>
              <a:gd name="T9" fmla="*/ 200 h 219"/>
              <a:gd name="T10" fmla="*/ 53 w 166"/>
              <a:gd name="T11" fmla="*/ 200 h 219"/>
              <a:gd name="T12" fmla="*/ 42 w 166"/>
              <a:gd name="T13" fmla="*/ 186 h 219"/>
              <a:gd name="T14" fmla="*/ 20 w 166"/>
              <a:gd name="T15" fmla="*/ 148 h 219"/>
              <a:gd name="T16" fmla="*/ 20 w 166"/>
              <a:gd name="T17" fmla="*/ 147 h 219"/>
              <a:gd name="T18" fmla="*/ 7 w 166"/>
              <a:gd name="T19" fmla="*/ 125 h 219"/>
              <a:gd name="T20" fmla="*/ 23 w 166"/>
              <a:gd name="T21" fmla="*/ 93 h 219"/>
              <a:gd name="T22" fmla="*/ 43 w 166"/>
              <a:gd name="T23" fmla="*/ 103 h 219"/>
              <a:gd name="T24" fmla="*/ 43 w 166"/>
              <a:gd name="T25" fmla="*/ 104 h 219"/>
              <a:gd name="T26" fmla="*/ 45 w 166"/>
              <a:gd name="T27" fmla="*/ 107 h 219"/>
              <a:gd name="T28" fmla="*/ 45 w 166"/>
              <a:gd name="T29" fmla="*/ 35 h 219"/>
              <a:gd name="T30" fmla="*/ 74 w 166"/>
              <a:gd name="T31" fmla="*/ 18 h 219"/>
              <a:gd name="T32" fmla="*/ 110 w 166"/>
              <a:gd name="T33" fmla="*/ 18 h 219"/>
              <a:gd name="T34" fmla="*/ 138 w 166"/>
              <a:gd name="T35" fmla="*/ 34 h 219"/>
              <a:gd name="T36" fmla="*/ 138 w 166"/>
              <a:gd name="T37" fmla="*/ 35 h 219"/>
              <a:gd name="T38" fmla="*/ 139 w 166"/>
              <a:gd name="T39" fmla="*/ 35 h 219"/>
              <a:gd name="T40" fmla="*/ 166 w 166"/>
              <a:gd name="T41" fmla="*/ 53 h 219"/>
              <a:gd name="T42" fmla="*/ 166 w 166"/>
              <a:gd name="T43" fmla="*/ 150 h 219"/>
              <a:gd name="T44" fmla="*/ 162 w 166"/>
              <a:gd name="T45" fmla="*/ 175 h 219"/>
              <a:gd name="T46" fmla="*/ 149 w 166"/>
              <a:gd name="T47" fmla="*/ 196 h 219"/>
              <a:gd name="T48" fmla="*/ 128 w 166"/>
              <a:gd name="T49" fmla="*/ 194 h 219"/>
              <a:gd name="T50" fmla="*/ 128 w 166"/>
              <a:gd name="T51" fmla="*/ 194 h 219"/>
              <a:gd name="T52" fmla="*/ 138 w 166"/>
              <a:gd name="T53" fmla="*/ 185 h 219"/>
              <a:gd name="T54" fmla="*/ 148 w 166"/>
              <a:gd name="T55" fmla="*/ 169 h 219"/>
              <a:gd name="T56" fmla="*/ 151 w 166"/>
              <a:gd name="T57" fmla="*/ 150 h 219"/>
              <a:gd name="T58" fmla="*/ 151 w 166"/>
              <a:gd name="T59" fmla="*/ 53 h 219"/>
              <a:gd name="T60" fmla="*/ 143 w 166"/>
              <a:gd name="T61" fmla="*/ 53 h 219"/>
              <a:gd name="T62" fmla="*/ 143 w 166"/>
              <a:gd name="T63" fmla="*/ 99 h 219"/>
              <a:gd name="T64" fmla="*/ 123 w 166"/>
              <a:gd name="T65" fmla="*/ 99 h 219"/>
              <a:gd name="T66" fmla="*/ 123 w 166"/>
              <a:gd name="T67" fmla="*/ 34 h 219"/>
              <a:gd name="T68" fmla="*/ 115 w 166"/>
              <a:gd name="T69" fmla="*/ 34 h 219"/>
              <a:gd name="T70" fmla="*/ 115 w 166"/>
              <a:gd name="T71" fmla="*/ 34 h 219"/>
              <a:gd name="T72" fmla="*/ 115 w 166"/>
              <a:gd name="T73" fmla="*/ 99 h 219"/>
              <a:gd name="T74" fmla="*/ 96 w 166"/>
              <a:gd name="T75" fmla="*/ 99 h 219"/>
              <a:gd name="T76" fmla="*/ 96 w 166"/>
              <a:gd name="T77" fmla="*/ 24 h 219"/>
              <a:gd name="T78" fmla="*/ 88 w 166"/>
              <a:gd name="T79" fmla="*/ 24 h 219"/>
              <a:gd name="T80" fmla="*/ 88 w 166"/>
              <a:gd name="T81" fmla="*/ 99 h 219"/>
              <a:gd name="T82" fmla="*/ 68 w 166"/>
              <a:gd name="T83" fmla="*/ 99 h 219"/>
              <a:gd name="T84" fmla="*/ 68 w 166"/>
              <a:gd name="T85" fmla="*/ 35 h 219"/>
              <a:gd name="T86" fmla="*/ 60 w 166"/>
              <a:gd name="T87" fmla="*/ 35 h 219"/>
              <a:gd name="T88" fmla="*/ 60 w 166"/>
              <a:gd name="T89" fmla="*/ 125 h 219"/>
              <a:gd name="T90" fmla="*/ 41 w 166"/>
              <a:gd name="T91" fmla="*/ 130 h 219"/>
              <a:gd name="T92" fmla="*/ 31 w 166"/>
              <a:gd name="T93" fmla="*/ 112 h 219"/>
              <a:gd name="T94" fmla="*/ 20 w 166"/>
              <a:gd name="T95" fmla="*/ 117 h 219"/>
              <a:gd name="T96" fmla="*/ 33 w 166"/>
              <a:gd name="T97" fmla="*/ 140 h 219"/>
              <a:gd name="T98" fmla="*/ 33 w 166"/>
              <a:gd name="T99" fmla="*/ 140 h 219"/>
              <a:gd name="T100" fmla="*/ 55 w 166"/>
              <a:gd name="T101" fmla="*/ 178 h 219"/>
              <a:gd name="T102" fmla="*/ 63 w 166"/>
              <a:gd name="T103" fmla="*/ 189 h 219"/>
              <a:gd name="T104" fmla="*/ 95 w 166"/>
              <a:gd name="T105" fmla="*/ 203 h 219"/>
              <a:gd name="T106" fmla="*/ 128 w 166"/>
              <a:gd name="T107" fmla="*/ 194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6" h="219">
                <a:moveTo>
                  <a:pt x="149" y="196"/>
                </a:moveTo>
                <a:cubicBezTo>
                  <a:pt x="145" y="200"/>
                  <a:pt x="141" y="204"/>
                  <a:pt x="136" y="207"/>
                </a:cubicBezTo>
                <a:cubicBezTo>
                  <a:pt x="123" y="216"/>
                  <a:pt x="108" y="219"/>
                  <a:pt x="93" y="218"/>
                </a:cubicBezTo>
                <a:cubicBezTo>
                  <a:pt x="79" y="217"/>
                  <a:pt x="65" y="211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49" y="196"/>
                  <a:pt x="45" y="191"/>
                  <a:pt x="42" y="186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0" y="147"/>
                  <a:pt x="20" y="147"/>
                  <a:pt x="20" y="147"/>
                </a:cubicBezTo>
                <a:cubicBezTo>
                  <a:pt x="7" y="125"/>
                  <a:pt x="7" y="125"/>
                  <a:pt x="7" y="125"/>
                </a:cubicBezTo>
                <a:cubicBezTo>
                  <a:pt x="0" y="111"/>
                  <a:pt x="8" y="95"/>
                  <a:pt x="23" y="93"/>
                </a:cubicBezTo>
                <a:cubicBezTo>
                  <a:pt x="29" y="93"/>
                  <a:pt x="37" y="95"/>
                  <a:pt x="43" y="103"/>
                </a:cubicBezTo>
                <a:cubicBezTo>
                  <a:pt x="43" y="103"/>
                  <a:pt x="43" y="104"/>
                  <a:pt x="43" y="104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19"/>
                  <a:pt x="61" y="11"/>
                  <a:pt x="74" y="18"/>
                </a:cubicBezTo>
                <a:cubicBezTo>
                  <a:pt x="79" y="0"/>
                  <a:pt x="104" y="1"/>
                  <a:pt x="110" y="18"/>
                </a:cubicBezTo>
                <a:cubicBezTo>
                  <a:pt x="122" y="11"/>
                  <a:pt x="138" y="19"/>
                  <a:pt x="138" y="34"/>
                </a:cubicBezTo>
                <a:cubicBezTo>
                  <a:pt x="138" y="35"/>
                  <a:pt x="138" y="35"/>
                  <a:pt x="138" y="35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52" y="30"/>
                  <a:pt x="166" y="38"/>
                  <a:pt x="166" y="53"/>
                </a:cubicBezTo>
                <a:cubicBezTo>
                  <a:pt x="166" y="150"/>
                  <a:pt x="166" y="150"/>
                  <a:pt x="166" y="150"/>
                </a:cubicBezTo>
                <a:cubicBezTo>
                  <a:pt x="166" y="158"/>
                  <a:pt x="165" y="167"/>
                  <a:pt x="162" y="175"/>
                </a:cubicBezTo>
                <a:cubicBezTo>
                  <a:pt x="159" y="182"/>
                  <a:pt x="155" y="190"/>
                  <a:pt x="149" y="196"/>
                </a:cubicBezTo>
                <a:close/>
                <a:moveTo>
                  <a:pt x="128" y="194"/>
                </a:moveTo>
                <a:cubicBezTo>
                  <a:pt x="128" y="194"/>
                  <a:pt x="128" y="194"/>
                  <a:pt x="128" y="194"/>
                </a:cubicBezTo>
                <a:cubicBezTo>
                  <a:pt x="132" y="192"/>
                  <a:pt x="135" y="189"/>
                  <a:pt x="138" y="185"/>
                </a:cubicBezTo>
                <a:cubicBezTo>
                  <a:pt x="142" y="181"/>
                  <a:pt x="146" y="175"/>
                  <a:pt x="148" y="169"/>
                </a:cubicBezTo>
                <a:cubicBezTo>
                  <a:pt x="150" y="163"/>
                  <a:pt x="151" y="157"/>
                  <a:pt x="151" y="150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47"/>
                  <a:pt x="143" y="47"/>
                  <a:pt x="143" y="5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3" y="111"/>
                  <a:pt x="123" y="111"/>
                  <a:pt x="123" y="99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29"/>
                  <a:pt x="115" y="29"/>
                  <a:pt x="115" y="34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5" y="99"/>
                  <a:pt x="115" y="99"/>
                  <a:pt x="115" y="99"/>
                </a:cubicBezTo>
                <a:cubicBezTo>
                  <a:pt x="115" y="111"/>
                  <a:pt x="96" y="111"/>
                  <a:pt x="96" y="99"/>
                </a:cubicBezTo>
                <a:cubicBezTo>
                  <a:pt x="96" y="24"/>
                  <a:pt x="96" y="24"/>
                  <a:pt x="96" y="24"/>
                </a:cubicBezTo>
                <a:cubicBezTo>
                  <a:pt x="96" y="18"/>
                  <a:pt x="88" y="19"/>
                  <a:pt x="88" y="24"/>
                </a:cubicBezTo>
                <a:cubicBezTo>
                  <a:pt x="88" y="99"/>
                  <a:pt x="88" y="99"/>
                  <a:pt x="88" y="99"/>
                </a:cubicBezTo>
                <a:cubicBezTo>
                  <a:pt x="88" y="111"/>
                  <a:pt x="68" y="111"/>
                  <a:pt x="68" y="99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29"/>
                  <a:pt x="60" y="29"/>
                  <a:pt x="60" y="35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0" y="135"/>
                  <a:pt x="46" y="139"/>
                  <a:pt x="41" y="130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26" y="106"/>
                  <a:pt x="16" y="110"/>
                  <a:pt x="20" y="117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55" y="178"/>
                  <a:pt x="55" y="178"/>
                  <a:pt x="55" y="178"/>
                </a:cubicBezTo>
                <a:cubicBezTo>
                  <a:pt x="57" y="182"/>
                  <a:pt x="60" y="186"/>
                  <a:pt x="63" y="189"/>
                </a:cubicBezTo>
                <a:cubicBezTo>
                  <a:pt x="72" y="197"/>
                  <a:pt x="83" y="202"/>
                  <a:pt x="95" y="203"/>
                </a:cubicBezTo>
                <a:cubicBezTo>
                  <a:pt x="106" y="204"/>
                  <a:pt x="118" y="201"/>
                  <a:pt x="128" y="194"/>
                </a:cubicBezTo>
                <a:close/>
              </a:path>
            </a:pathLst>
          </a:custGeom>
          <a:solidFill>
            <a:srgbClr val="DA748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68111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4" y="202071"/>
            <a:ext cx="5459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定序回归模型结果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DA7485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graphicFrame>
        <p:nvGraphicFramePr>
          <p:cNvPr id="19" name="表格 11">
            <a:extLst>
              <a:ext uri="{FF2B5EF4-FFF2-40B4-BE49-F238E27FC236}">
                <a16:creationId xmlns:a16="http://schemas.microsoft.com/office/drawing/2014/main" id="{A6FD0399-0C43-4445-A17E-D0D1C94FC47C}"/>
              </a:ext>
            </a:extLst>
          </p:cNvPr>
          <p:cNvGraphicFramePr>
            <a:graphicFrameLocks noGrp="1"/>
          </p:cNvGraphicFramePr>
          <p:nvPr/>
        </p:nvGraphicFramePr>
        <p:xfrm>
          <a:off x="311509" y="1068998"/>
          <a:ext cx="5436220" cy="5103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8280">
                  <a:extLst>
                    <a:ext uri="{9D8B030D-6E8A-4147-A177-3AD203B41FA5}">
                      <a16:colId xmlns:a16="http://schemas.microsoft.com/office/drawing/2014/main" val="2242613359"/>
                    </a:ext>
                  </a:extLst>
                </a:gridCol>
                <a:gridCol w="1862981">
                  <a:extLst>
                    <a:ext uri="{9D8B030D-6E8A-4147-A177-3AD203B41FA5}">
                      <a16:colId xmlns:a16="http://schemas.microsoft.com/office/drawing/2014/main" val="884872178"/>
                    </a:ext>
                  </a:extLst>
                </a:gridCol>
                <a:gridCol w="1504959">
                  <a:extLst>
                    <a:ext uri="{9D8B030D-6E8A-4147-A177-3AD203B41FA5}">
                      <a16:colId xmlns:a16="http://schemas.microsoft.com/office/drawing/2014/main" val="265090777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类别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2239" marR="92239" marT="46120" marB="46120" anchor="ctr">
                    <a:solidFill>
                      <a:srgbClr val="DA74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自变量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2239" marR="92239" marT="46120" marB="46120" anchor="ctr">
                    <a:solidFill>
                      <a:srgbClr val="DA74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参数估计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2239" marR="92239" marT="46120" marB="46120" anchor="ctr">
                    <a:solidFill>
                      <a:srgbClr val="DA7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194118"/>
                  </a:ext>
                </a:extLst>
              </a:tr>
              <a:tr h="395292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截距项</a:t>
                      </a:r>
                      <a:endPara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2239" marR="92239" marT="46120" marB="46120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小透明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|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小网红</a:t>
                      </a:r>
                    </a:p>
                  </a:txBody>
                  <a:tcPr marL="7687" marR="7687" marT="7687" marB="0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0.79***</a:t>
                      </a:r>
                    </a:p>
                  </a:txBody>
                  <a:tcPr marL="6350" marR="6350" marT="6350" marB="0" anchor="ctr">
                    <a:solidFill>
                      <a:srgbClr val="F5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483236"/>
                  </a:ext>
                </a:extLst>
              </a:tr>
              <a:tr h="395292">
                <a:tc vMerge="1">
                  <a:txBody>
                    <a:bodyPr/>
                    <a:lstStyle/>
                    <a:p>
                      <a:pPr algn="ctr"/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小网红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|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大网红</a:t>
                      </a:r>
                    </a:p>
                  </a:txBody>
                  <a:tcPr marL="7687" marR="7687" marT="7687" marB="0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2.518***</a:t>
                      </a:r>
                    </a:p>
                  </a:txBody>
                  <a:tcPr marL="6350" marR="6350" marT="6350" marB="0" anchor="ctr">
                    <a:solidFill>
                      <a:srgbClr val="FE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682315"/>
                  </a:ext>
                </a:extLst>
              </a:tr>
              <a:tr h="395292">
                <a:tc rowSpan="10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主要发布</a:t>
                      </a:r>
                      <a:endPara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algn="ctr"/>
                      <a:r>
                        <a:rPr lang="zh-CN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视频品类</a:t>
                      </a:r>
                      <a:endPara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algn="ctr"/>
                      <a:endPara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algn="ctr"/>
                      <a:r>
                        <a:rPr lang="zh-CN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（游戏为基准）</a:t>
                      </a:r>
                      <a:endPara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92239" marR="92239" marT="46120" marB="46120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时尚</a:t>
                      </a:r>
                    </a:p>
                  </a:txBody>
                  <a:tcPr marL="6350" marR="6350" marT="6350" marB="0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1.039***</a:t>
                      </a:r>
                    </a:p>
                  </a:txBody>
                  <a:tcPr marL="6350" marR="6350" marT="6350" marB="0" anchor="ctr">
                    <a:solidFill>
                      <a:srgbClr val="F5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0027425"/>
                  </a:ext>
                </a:extLst>
              </a:tr>
              <a:tr h="3952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舞蹈</a:t>
                      </a:r>
                    </a:p>
                  </a:txBody>
                  <a:tcPr marL="6350" marR="6350" marT="6350" marB="0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1.035***</a:t>
                      </a:r>
                    </a:p>
                  </a:txBody>
                  <a:tcPr marL="6350" marR="6350" marT="6350" marB="0" anchor="ctr">
                    <a:solidFill>
                      <a:srgbClr val="FE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3503938"/>
                  </a:ext>
                </a:extLst>
              </a:tr>
              <a:tr h="3952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生活</a:t>
                      </a:r>
                    </a:p>
                  </a:txBody>
                  <a:tcPr marL="6350" marR="6350" marT="6350" marB="0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0.966***</a:t>
                      </a:r>
                    </a:p>
                  </a:txBody>
                  <a:tcPr marL="6350" marR="6350" marT="6350" marB="0" anchor="ctr">
                    <a:solidFill>
                      <a:srgbClr val="F5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6473433"/>
                  </a:ext>
                </a:extLst>
              </a:tr>
              <a:tr h="39529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鬼畜</a:t>
                      </a:r>
                    </a:p>
                  </a:txBody>
                  <a:tcPr marL="6350" marR="6350" marT="6350" marB="0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0.834***</a:t>
                      </a:r>
                    </a:p>
                  </a:txBody>
                  <a:tcPr marL="6350" marR="6350" marT="6350" marB="0" anchor="ctr">
                    <a:solidFill>
                      <a:srgbClr val="FE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245785"/>
                  </a:ext>
                </a:extLst>
              </a:tr>
              <a:tr h="3952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影视</a:t>
                      </a:r>
                    </a:p>
                  </a:txBody>
                  <a:tcPr marL="6350" marR="6350" marT="6350" marB="0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0.635***</a:t>
                      </a:r>
                    </a:p>
                  </a:txBody>
                  <a:tcPr marL="6350" marR="6350" marT="6350" marB="0" anchor="ctr">
                    <a:solidFill>
                      <a:srgbClr val="F5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0444104"/>
                  </a:ext>
                </a:extLst>
              </a:tr>
              <a:tr h="3952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其他</a:t>
                      </a:r>
                    </a:p>
                  </a:txBody>
                  <a:tcPr marL="6350" marR="6350" marT="6350" marB="0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0.418***</a:t>
                      </a:r>
                    </a:p>
                  </a:txBody>
                  <a:tcPr marL="6350" marR="6350" marT="6350" marB="0" anchor="ctr">
                    <a:solidFill>
                      <a:srgbClr val="FE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5556291"/>
                  </a:ext>
                </a:extLst>
              </a:tr>
              <a:tr h="3952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科技</a:t>
                      </a:r>
                    </a:p>
                  </a:txBody>
                  <a:tcPr marL="6350" marR="6350" marT="6350" marB="0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0.364***</a:t>
                      </a:r>
                    </a:p>
                  </a:txBody>
                  <a:tcPr marL="6350" marR="6350" marT="6350" marB="0" anchor="ctr">
                    <a:solidFill>
                      <a:srgbClr val="F5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867819"/>
                  </a:ext>
                </a:extLst>
              </a:tr>
              <a:tr h="3952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动画</a:t>
                      </a:r>
                    </a:p>
                  </a:txBody>
                  <a:tcPr marL="6350" marR="6350" marT="6350" marB="0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0.095</a:t>
                      </a:r>
                    </a:p>
                  </a:txBody>
                  <a:tcPr marL="6350" marR="6350" marT="6350" marB="0" anchor="ctr">
                    <a:solidFill>
                      <a:srgbClr val="FE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2905933"/>
                  </a:ext>
                </a:extLst>
              </a:tr>
              <a:tr h="395292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音乐</a:t>
                      </a:r>
                    </a:p>
                  </a:txBody>
                  <a:tcPr marL="6350" marR="6350" marT="6350" marB="0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-0.0002</a:t>
                      </a:r>
                    </a:p>
                  </a:txBody>
                  <a:tcPr marL="6350" marR="6350" marT="6350" marB="0" anchor="ctr">
                    <a:solidFill>
                      <a:srgbClr val="F5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11630"/>
                  </a:ext>
                </a:extLst>
              </a:tr>
              <a:tr h="395292">
                <a:tc v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kern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娱乐</a:t>
                      </a:r>
                    </a:p>
                  </a:txBody>
                  <a:tcPr marL="6350" marR="6350" marT="6350" marB="0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-0.133</a:t>
                      </a:r>
                    </a:p>
                  </a:txBody>
                  <a:tcPr marL="6350" marR="6350" marT="6350" marB="0" anchor="ctr">
                    <a:solidFill>
                      <a:srgbClr val="FE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864093"/>
                  </a:ext>
                </a:extLst>
              </a:tr>
            </a:tbl>
          </a:graphicData>
        </a:graphic>
      </p:graphicFrame>
      <p:graphicFrame>
        <p:nvGraphicFramePr>
          <p:cNvPr id="20" name="表格 11">
            <a:extLst>
              <a:ext uri="{FF2B5EF4-FFF2-40B4-BE49-F238E27FC236}">
                <a16:creationId xmlns:a16="http://schemas.microsoft.com/office/drawing/2014/main" id="{59B9647C-8CBD-498C-8A96-5579BD674560}"/>
              </a:ext>
            </a:extLst>
          </p:cNvPr>
          <p:cNvGraphicFramePr>
            <a:graphicFrameLocks noGrp="1"/>
          </p:cNvGraphicFramePr>
          <p:nvPr/>
        </p:nvGraphicFramePr>
        <p:xfrm>
          <a:off x="6176419" y="1068998"/>
          <a:ext cx="5729254" cy="510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7623">
                  <a:extLst>
                    <a:ext uri="{9D8B030D-6E8A-4147-A177-3AD203B41FA5}">
                      <a16:colId xmlns:a16="http://schemas.microsoft.com/office/drawing/2014/main" val="2242613359"/>
                    </a:ext>
                  </a:extLst>
                </a:gridCol>
                <a:gridCol w="2069115">
                  <a:extLst>
                    <a:ext uri="{9D8B030D-6E8A-4147-A177-3AD203B41FA5}">
                      <a16:colId xmlns:a16="http://schemas.microsoft.com/office/drawing/2014/main" val="884872178"/>
                    </a:ext>
                  </a:extLst>
                </a:gridCol>
                <a:gridCol w="1422516">
                  <a:extLst>
                    <a:ext uri="{9D8B030D-6E8A-4147-A177-3AD203B41FA5}">
                      <a16:colId xmlns:a16="http://schemas.microsoft.com/office/drawing/2014/main" val="2650907779"/>
                    </a:ext>
                  </a:extLst>
                </a:gridCol>
              </a:tblGrid>
              <a:tr h="33746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类别</a:t>
                      </a:r>
                    </a:p>
                  </a:txBody>
                  <a:tcPr marL="78105" marR="78105" marT="39053" marB="39053" anchor="ctr">
                    <a:solidFill>
                      <a:srgbClr val="DA74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自变量</a:t>
                      </a:r>
                    </a:p>
                  </a:txBody>
                  <a:tcPr marL="78105" marR="78105" marT="39053" marB="39053" anchor="ctr">
                    <a:solidFill>
                      <a:srgbClr val="DA74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参数估计</a:t>
                      </a:r>
                    </a:p>
                  </a:txBody>
                  <a:tcPr marL="78105" marR="78105" marT="39053" marB="39053" anchor="ctr">
                    <a:solidFill>
                      <a:srgbClr val="DA748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0194118"/>
                  </a:ext>
                </a:extLst>
              </a:tr>
              <a:tr h="337464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主品类视频数占比</a:t>
                      </a:r>
                      <a:endPara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（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小于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85%</a:t>
                      </a:r>
                      <a:r>
                        <a:rPr lang="zh-CN" altLang="en-US" sz="14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为基准）</a:t>
                      </a:r>
                      <a:endParaRPr lang="en-US" altLang="zh-CN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80808" marR="80808" marT="40404" marB="40404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85%~99.9%</a:t>
                      </a:r>
                      <a:endParaRPr lang="zh-CN" alt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78105" marR="78105" marT="39053" marB="39053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0.354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***</a:t>
                      </a:r>
                      <a:endParaRPr lang="en-US" altLang="zh-CN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6350" marR="6350" marT="6350" marB="0" anchor="ctr">
                    <a:solidFill>
                      <a:srgbClr val="F5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471941"/>
                  </a:ext>
                </a:extLst>
              </a:tr>
              <a:tr h="380554">
                <a:tc vMerge="1">
                  <a:txBody>
                    <a:bodyPr/>
                    <a:lstStyle/>
                    <a:p>
                      <a:pPr algn="ctr"/>
                      <a:endParaRPr lang="en-US" altLang="zh-CN" sz="17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4739" marR="84739" marT="42370" marB="42370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等于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100%</a:t>
                      </a:r>
                      <a:endParaRPr lang="zh-CN" altLang="en-US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78105" marR="78105" marT="39053" marB="39053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0.23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**</a:t>
                      </a:r>
                      <a:endParaRPr lang="en-US" altLang="zh-CN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6350" marR="6350" marT="6350" marB="0" anchor="ctr">
                    <a:solidFill>
                      <a:srgbClr val="FE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485031"/>
                  </a:ext>
                </a:extLst>
              </a:tr>
              <a:tr h="337464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视频平均时长</a:t>
                      </a:r>
                      <a:endParaRPr lang="en-US" altLang="zh-CN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（</a:t>
                      </a:r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5-15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分钟为基准）</a:t>
                      </a:r>
                    </a:p>
                  </a:txBody>
                  <a:tcPr marL="87198" marR="87198" marT="43599" marB="43599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0-5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分钟</a:t>
                      </a:r>
                    </a:p>
                  </a:txBody>
                  <a:tcPr marL="78105" marR="78105" marT="39053" marB="39053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-0.377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***</a:t>
                      </a:r>
                      <a:endParaRPr lang="en-US" altLang="zh-CN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6350" marR="6350" marT="6350" marB="0" anchor="ctr">
                    <a:solidFill>
                      <a:srgbClr val="F5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0923019"/>
                  </a:ext>
                </a:extLst>
              </a:tr>
              <a:tr h="337464">
                <a:tc vMerge="1"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15-30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分钟</a:t>
                      </a:r>
                    </a:p>
                  </a:txBody>
                  <a:tcPr marL="78105" marR="78105" marT="39053" marB="39053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-0.312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***</a:t>
                      </a:r>
                      <a:endParaRPr lang="en-US" altLang="zh-CN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6350" marR="6350" marT="6350" marB="0" anchor="ctr">
                    <a:solidFill>
                      <a:srgbClr val="FE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0045541"/>
                  </a:ext>
                </a:extLst>
              </a:tr>
              <a:tr h="337464">
                <a:tc vMerge="1"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30-60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分钟</a:t>
                      </a:r>
                    </a:p>
                  </a:txBody>
                  <a:tcPr marL="78105" marR="78105" marT="39053" marB="39053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-0.664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***</a:t>
                      </a:r>
                      <a:endParaRPr lang="en-US" altLang="zh-CN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6350" marR="6350" marT="6350" marB="0" anchor="ctr">
                    <a:solidFill>
                      <a:srgbClr val="F5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0727147"/>
                  </a:ext>
                </a:extLst>
              </a:tr>
              <a:tr h="337464">
                <a:tc vMerge="1"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60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分钟以上</a:t>
                      </a:r>
                    </a:p>
                  </a:txBody>
                  <a:tcPr marL="78105" marR="78105" marT="39053" marB="39053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-0.541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***</a:t>
                      </a:r>
                      <a:endParaRPr lang="en-US" altLang="zh-CN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6350" marR="6350" marT="6350" marB="0" anchor="ctr">
                    <a:solidFill>
                      <a:srgbClr val="FE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53958"/>
                  </a:ext>
                </a:extLst>
              </a:tr>
              <a:tr h="337464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性别</a:t>
                      </a:r>
                      <a:endParaRPr lang="en-US" altLang="zh-CN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  <a:p>
                      <a:pPr algn="ctr"/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（保密为基准）</a:t>
                      </a:r>
                      <a:endParaRPr lang="en-US" altLang="zh-CN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87198" marR="87198" marT="43599" marB="43599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性别男</a:t>
                      </a:r>
                    </a:p>
                  </a:txBody>
                  <a:tcPr marL="78105" marR="78105" marT="39053" marB="39053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0.129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**</a:t>
                      </a:r>
                      <a:endParaRPr lang="en-US" altLang="zh-CN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6350" marR="6350" marT="6350" marB="0" anchor="ctr">
                    <a:solidFill>
                      <a:srgbClr val="F5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39806"/>
                  </a:ext>
                </a:extLst>
              </a:tr>
              <a:tr h="337464">
                <a:tc vMerge="1"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性别女</a:t>
                      </a:r>
                    </a:p>
                  </a:txBody>
                  <a:tcPr marL="78105" marR="78105" marT="39053" marB="39053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0.241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***</a:t>
                      </a:r>
                      <a:endParaRPr lang="en-US" altLang="zh-CN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6350" marR="6350" marT="6350" marB="0" anchor="ctr">
                    <a:solidFill>
                      <a:srgbClr val="FE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764657"/>
                  </a:ext>
                </a:extLst>
              </a:tr>
              <a:tr h="337464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个人特征</a:t>
                      </a:r>
                      <a:endParaRPr lang="en-US" altLang="zh-CN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87198" marR="87198" marT="43599" marB="43599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发表视频数</a:t>
                      </a:r>
                    </a:p>
                  </a:txBody>
                  <a:tcPr marL="78105" marR="78105" marT="39053" marB="39053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0.0005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***</a:t>
                      </a:r>
                      <a:endParaRPr lang="en-US" altLang="zh-CN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6350" marR="6350" marT="6350" marB="0" anchor="ctr">
                    <a:solidFill>
                      <a:srgbClr val="F5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99330"/>
                  </a:ext>
                </a:extLst>
              </a:tr>
              <a:tr h="337464">
                <a:tc vMerge="1">
                  <a:txBody>
                    <a:bodyPr/>
                    <a:lstStyle/>
                    <a:p>
                      <a:pPr algn="ctr"/>
                      <a:endParaRPr lang="en-US" altLang="zh-CN" sz="17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9037" marR="89037" marT="44519" marB="44519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发表相册数</a:t>
                      </a:r>
                    </a:p>
                  </a:txBody>
                  <a:tcPr marL="78105" marR="78105" marT="39053" marB="39053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0.0003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***</a:t>
                      </a:r>
                      <a:endParaRPr lang="en-US" altLang="zh-CN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6350" marR="6350" marT="6350" marB="0" anchor="ctr">
                    <a:solidFill>
                      <a:srgbClr val="FE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905074"/>
                  </a:ext>
                </a:extLst>
              </a:tr>
              <a:tr h="337464">
                <a:tc vMerge="1">
                  <a:txBody>
                    <a:bodyPr/>
                    <a:lstStyle/>
                    <a:p>
                      <a:pPr algn="ctr"/>
                      <a:endParaRPr lang="en-US" altLang="zh-CN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设置频道数</a:t>
                      </a:r>
                    </a:p>
                  </a:txBody>
                  <a:tcPr marL="78105" marR="78105" marT="39053" marB="39053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0.005</a:t>
                      </a:r>
                    </a:p>
                  </a:txBody>
                  <a:tcPr marL="6350" marR="6350" marT="6350" marB="0" anchor="ctr">
                    <a:solidFill>
                      <a:srgbClr val="F5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3105864"/>
                  </a:ext>
                </a:extLst>
              </a:tr>
              <a:tr h="3374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发表文章数</a:t>
                      </a:r>
                    </a:p>
                  </a:txBody>
                  <a:tcPr marL="78105" marR="78105" marT="39053" marB="39053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0.001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</a:t>
                      </a:r>
                      <a:endParaRPr lang="en-US" altLang="zh-CN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6350" marR="6350" marT="6350" marB="0" anchor="ctr">
                    <a:solidFill>
                      <a:srgbClr val="FE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236881"/>
                  </a:ext>
                </a:extLst>
              </a:tr>
              <a:tr h="337464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宣传信息</a:t>
                      </a:r>
                      <a:endParaRPr lang="en-US" altLang="zh-CN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87198" marR="87198" marT="43599" marB="43599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发表代表作数</a:t>
                      </a:r>
                    </a:p>
                  </a:txBody>
                  <a:tcPr marL="78105" marR="78105" marT="39053" marB="39053"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0.196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***</a:t>
                      </a:r>
                      <a:endParaRPr lang="en-US" altLang="zh-CN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阿里巴巴普惠体" panose="00020600040101010101" pitchFamily="18" charset="-122"/>
                        <a:ea typeface="阿里巴巴普惠体" panose="00020600040101010101" pitchFamily="18" charset="-122"/>
                        <a:cs typeface="阿里巴巴普惠体" panose="00020600040101010101" pitchFamily="18" charset="-122"/>
                      </a:endParaRPr>
                    </a:p>
                  </a:txBody>
                  <a:tcPr marL="6350" marR="6350" marT="6350" marB="0" anchor="ctr">
                    <a:solidFill>
                      <a:srgbClr val="F5CB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3476506"/>
                  </a:ext>
                </a:extLst>
              </a:tr>
              <a:tr h="337464">
                <a:tc vMerge="1">
                  <a:txBody>
                    <a:bodyPr/>
                    <a:lstStyle/>
                    <a:p>
                      <a:pPr algn="ctr"/>
                      <a:endParaRPr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solidFill>
                      <a:srgbClr val="F5CBD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关联第三方平台数</a:t>
                      </a:r>
                    </a:p>
                  </a:txBody>
                  <a:tcPr marL="78105" marR="78105" marT="39053" marB="39053" anchor="ctr">
                    <a:solidFill>
                      <a:srgbClr val="FEEC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0.47</a:t>
                      </a:r>
                      <a:r>
                        <a:rPr lang="zh-CN" altLang="en-US" sz="14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阿里巴巴普惠体" panose="00020600040101010101" pitchFamily="18" charset="-122"/>
                          <a:ea typeface="阿里巴巴普惠体" panose="00020600040101010101" pitchFamily="18" charset="-122"/>
                          <a:cs typeface="阿里巴巴普惠体" panose="00020600040101010101" pitchFamily="18" charset="-122"/>
                        </a:rPr>
                        <a:t>***</a:t>
                      </a:r>
                    </a:p>
                  </a:txBody>
                  <a:tcPr marL="78105" marR="78105" marT="39053" marB="39053" anchor="ctr">
                    <a:solidFill>
                      <a:srgbClr val="FEEC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95310"/>
                  </a:ext>
                </a:extLst>
              </a:tr>
            </a:tbl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D88B0B8C-41AE-4EEA-A564-7C2C61F4FD4C}"/>
              </a:ext>
            </a:extLst>
          </p:cNvPr>
          <p:cNvSpPr txBox="1"/>
          <p:nvPr/>
        </p:nvSpPr>
        <p:spPr>
          <a:xfrm>
            <a:off x="433457" y="6354814"/>
            <a:ext cx="5193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显著性：***：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p&lt;0.001, **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p&lt;0.01, *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p&lt;0.05</a:t>
            </a:r>
          </a:p>
        </p:txBody>
      </p:sp>
      <p:sp>
        <p:nvSpPr>
          <p:cNvPr id="27" name="warning-sign_80795">
            <a:extLst>
              <a:ext uri="{FF2B5EF4-FFF2-40B4-BE49-F238E27FC236}">
                <a16:creationId xmlns:a16="http://schemas.microsoft.com/office/drawing/2014/main" id="{CB3ACF67-44C7-45C1-B8D2-616EBBD37832}"/>
              </a:ext>
            </a:extLst>
          </p:cNvPr>
          <p:cNvSpPr>
            <a:spLocks noChangeAspect="1"/>
          </p:cNvSpPr>
          <p:nvPr/>
        </p:nvSpPr>
        <p:spPr bwMode="auto">
          <a:xfrm>
            <a:off x="358638" y="6319936"/>
            <a:ext cx="77187" cy="311768"/>
          </a:xfrm>
          <a:custGeom>
            <a:avLst/>
            <a:gdLst>
              <a:gd name="connsiteX0" fmla="*/ 74886 w 149775"/>
              <a:gd name="connsiteY0" fmla="*/ 507930 h 604958"/>
              <a:gd name="connsiteX1" fmla="*/ 123470 w 149775"/>
              <a:gd name="connsiteY1" fmla="*/ 556444 h 604958"/>
              <a:gd name="connsiteX2" fmla="*/ 74886 w 149775"/>
              <a:gd name="connsiteY2" fmla="*/ 604958 h 604958"/>
              <a:gd name="connsiteX3" fmla="*/ 26302 w 149775"/>
              <a:gd name="connsiteY3" fmla="*/ 556444 h 604958"/>
              <a:gd name="connsiteX4" fmla="*/ 74886 w 149775"/>
              <a:gd name="connsiteY4" fmla="*/ 507930 h 604958"/>
              <a:gd name="connsiteX5" fmla="*/ 74933 w 149775"/>
              <a:gd name="connsiteY5" fmla="*/ 0 h 604958"/>
              <a:gd name="connsiteX6" fmla="*/ 130006 w 149775"/>
              <a:gd name="connsiteY6" fmla="*/ 24102 h 604958"/>
              <a:gd name="connsiteX7" fmla="*/ 149509 w 149775"/>
              <a:gd name="connsiteY7" fmla="*/ 81021 h 604958"/>
              <a:gd name="connsiteX8" fmla="*/ 119418 w 149775"/>
              <a:gd name="connsiteY8" fmla="*/ 440609 h 604958"/>
              <a:gd name="connsiteX9" fmla="*/ 74933 w 149775"/>
              <a:gd name="connsiteY9" fmla="*/ 481397 h 604958"/>
              <a:gd name="connsiteX10" fmla="*/ 30447 w 149775"/>
              <a:gd name="connsiteY10" fmla="*/ 440609 h 604958"/>
              <a:gd name="connsiteX11" fmla="*/ 263 w 149775"/>
              <a:gd name="connsiteY11" fmla="*/ 81021 h 604958"/>
              <a:gd name="connsiteX12" fmla="*/ 19766 w 149775"/>
              <a:gd name="connsiteY12" fmla="*/ 24102 h 604958"/>
              <a:gd name="connsiteX13" fmla="*/ 74933 w 149775"/>
              <a:gd name="connsiteY13" fmla="*/ 0 h 604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9775" h="604958">
                <a:moveTo>
                  <a:pt x="74886" y="507930"/>
                </a:moveTo>
                <a:cubicBezTo>
                  <a:pt x="101718" y="507930"/>
                  <a:pt x="123470" y="529650"/>
                  <a:pt x="123470" y="556444"/>
                </a:cubicBezTo>
                <a:cubicBezTo>
                  <a:pt x="123470" y="583238"/>
                  <a:pt x="101718" y="604958"/>
                  <a:pt x="74886" y="604958"/>
                </a:cubicBezTo>
                <a:cubicBezTo>
                  <a:pt x="48054" y="604958"/>
                  <a:pt x="26302" y="583238"/>
                  <a:pt x="26302" y="556444"/>
                </a:cubicBezTo>
                <a:cubicBezTo>
                  <a:pt x="26302" y="529650"/>
                  <a:pt x="48054" y="507930"/>
                  <a:pt x="74886" y="507930"/>
                </a:cubicBezTo>
                <a:close/>
                <a:moveTo>
                  <a:pt x="74933" y="0"/>
                </a:moveTo>
                <a:cubicBezTo>
                  <a:pt x="95829" y="0"/>
                  <a:pt x="115889" y="8807"/>
                  <a:pt x="130006" y="24102"/>
                </a:cubicBezTo>
                <a:cubicBezTo>
                  <a:pt x="144215" y="39583"/>
                  <a:pt x="151273" y="60163"/>
                  <a:pt x="149509" y="81021"/>
                </a:cubicBezTo>
                <a:lnTo>
                  <a:pt x="119418" y="440609"/>
                </a:lnTo>
                <a:cubicBezTo>
                  <a:pt x="117468" y="463691"/>
                  <a:pt x="98151" y="481397"/>
                  <a:pt x="74933" y="481397"/>
                </a:cubicBezTo>
                <a:cubicBezTo>
                  <a:pt x="51715" y="481397"/>
                  <a:pt x="32397" y="463691"/>
                  <a:pt x="30447" y="440609"/>
                </a:cubicBezTo>
                <a:lnTo>
                  <a:pt x="263" y="81021"/>
                </a:lnTo>
                <a:cubicBezTo>
                  <a:pt x="-1501" y="60163"/>
                  <a:pt x="5650" y="39583"/>
                  <a:pt x="19766" y="24102"/>
                </a:cubicBezTo>
                <a:cubicBezTo>
                  <a:pt x="33976" y="8807"/>
                  <a:pt x="53944" y="0"/>
                  <a:pt x="74933" y="0"/>
                </a:cubicBezTo>
                <a:close/>
              </a:path>
            </a:pathLst>
          </a:custGeom>
          <a:solidFill>
            <a:srgbClr val="7F7F7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975989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4" y="202071"/>
            <a:ext cx="5459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模型结果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系数解读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DA7485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0EE4A7B-568C-4AB0-AE01-41D3A66C00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15765" t="22796" r="14500" b="24972"/>
          <a:stretch/>
        </p:blipFill>
        <p:spPr>
          <a:xfrm>
            <a:off x="4867616" y="2148270"/>
            <a:ext cx="2451319" cy="2769841"/>
          </a:xfrm>
          <a:prstGeom prst="rect">
            <a:avLst/>
          </a:prstGeom>
        </p:spPr>
      </p:pic>
      <p:sp>
        <p:nvSpPr>
          <p:cNvPr id="34" name="PA_矩形 24">
            <a:extLst>
              <a:ext uri="{FF2B5EF4-FFF2-40B4-BE49-F238E27FC236}">
                <a16:creationId xmlns:a16="http://schemas.microsoft.com/office/drawing/2014/main" id="{CCBCB554-C6C4-4D3F-B7BB-564A87EDB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217" y="1625819"/>
            <a:ext cx="3980874" cy="186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565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视频品类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DA7485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1218565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女性向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的品类大网红最多，女生在舞蹈、时尚品类有优势</a:t>
            </a:r>
          </a:p>
          <a:p>
            <a:pPr marL="0" marR="0" lvl="0" indent="0" algn="l" defTabSz="1218565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视频品类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不宜太杂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，保持主品类的视频数维持在总量的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85%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以上，可以适当在其他品类发布视频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75000"/>
                  <a:lumOff val="2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PA_矩形 24">
            <a:extLst>
              <a:ext uri="{FF2B5EF4-FFF2-40B4-BE49-F238E27FC236}">
                <a16:creationId xmlns:a16="http://schemas.microsoft.com/office/drawing/2014/main" id="{4724DFD7-9FC9-42CB-8E71-ECF27835E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217" y="4488453"/>
            <a:ext cx="3495853" cy="117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565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视频属性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DA7485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1218565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视频时长不宜过长或过短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75000"/>
                  <a:lumOff val="2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1218565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5-15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分钟为最佳时长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75000"/>
                  <a:lumOff val="2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6" name="PA_矩形 24">
            <a:extLst>
              <a:ext uri="{FF2B5EF4-FFF2-40B4-BE49-F238E27FC236}">
                <a16:creationId xmlns:a16="http://schemas.microsoft.com/office/drawing/2014/main" id="{F3E7F72D-FB5D-4123-A883-E8D29A6B2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2156" y="1625819"/>
            <a:ext cx="3652642" cy="1633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565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个人特征</a:t>
            </a:r>
          </a:p>
          <a:p>
            <a:pPr marL="0" marR="0" lvl="0" indent="0" algn="l" defTabSz="1218565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多方面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维护自己的个人主页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75000"/>
                  <a:lumOff val="2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1218565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多发表视频、相册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有利于成为网红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75000"/>
                  <a:lumOff val="2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1218565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可以用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频道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来管理自己的视频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75000"/>
                  <a:lumOff val="2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PA_矩形 24">
            <a:extLst>
              <a:ext uri="{FF2B5EF4-FFF2-40B4-BE49-F238E27FC236}">
                <a16:creationId xmlns:a16="http://schemas.microsoft.com/office/drawing/2014/main" id="{010A36DB-E9BA-485C-83CE-951B55007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2156" y="4488453"/>
            <a:ext cx="4250353" cy="1541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565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	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宣传方面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DA7485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1218565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在主页挂出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代表作越多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/>
                <a:ea typeface="阿里巴巴普惠体" panose="00020600040101010101" pitchFamily="18" charset="-122"/>
                <a:cs typeface="+mn-cs"/>
              </a:rPr>
              <a:t>成为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网红的可能性越大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DA7485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1218565" rtl="0" eaLnBrk="1" fontAlgn="auto" latinLnBrk="0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关联外部的第三方平台个数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越多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75000"/>
                    <a:lumOff val="2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越容易从各方吸引粉丝，可首先考虑微博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333333">
                  <a:lumMod val="75000"/>
                  <a:lumOff val="2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8" name="check-box_67349">
            <a:extLst>
              <a:ext uri="{FF2B5EF4-FFF2-40B4-BE49-F238E27FC236}">
                <a16:creationId xmlns:a16="http://schemas.microsoft.com/office/drawing/2014/main" id="{00A38ADD-13A3-46FA-A8A9-977F49F6B856}"/>
              </a:ext>
            </a:extLst>
          </p:cNvPr>
          <p:cNvSpPr>
            <a:spLocks noChangeAspect="1"/>
          </p:cNvSpPr>
          <p:nvPr/>
        </p:nvSpPr>
        <p:spPr bwMode="auto">
          <a:xfrm>
            <a:off x="512575" y="2184086"/>
            <a:ext cx="244805" cy="220915"/>
          </a:xfrm>
          <a:custGeom>
            <a:avLst/>
            <a:gdLst>
              <a:gd name="connsiteX0" fmla="*/ 587483 w 606725"/>
              <a:gd name="connsiteY0" fmla="*/ 7021 h 547517"/>
              <a:gd name="connsiteX1" fmla="*/ 601022 w 606725"/>
              <a:gd name="connsiteY1" fmla="*/ 12630 h 547517"/>
              <a:gd name="connsiteX2" fmla="*/ 601022 w 606725"/>
              <a:gd name="connsiteY2" fmla="*/ 39667 h 547517"/>
              <a:gd name="connsiteX3" fmla="*/ 274696 w 606725"/>
              <a:gd name="connsiteY3" fmla="*/ 365607 h 547517"/>
              <a:gd name="connsiteX4" fmla="*/ 261099 w 606725"/>
              <a:gd name="connsiteY4" fmla="*/ 371244 h 547517"/>
              <a:gd name="connsiteX5" fmla="*/ 247502 w 606725"/>
              <a:gd name="connsiteY5" fmla="*/ 365607 h 547517"/>
              <a:gd name="connsiteX6" fmla="*/ 156242 w 606725"/>
              <a:gd name="connsiteY6" fmla="*/ 274486 h 547517"/>
              <a:gd name="connsiteX7" fmla="*/ 156242 w 606725"/>
              <a:gd name="connsiteY7" fmla="*/ 247334 h 547517"/>
              <a:gd name="connsiteX8" fmla="*/ 183436 w 606725"/>
              <a:gd name="connsiteY8" fmla="*/ 247334 h 547517"/>
              <a:gd name="connsiteX9" fmla="*/ 261099 w 606725"/>
              <a:gd name="connsiteY9" fmla="*/ 324879 h 547517"/>
              <a:gd name="connsiteX10" fmla="*/ 573943 w 606725"/>
              <a:gd name="connsiteY10" fmla="*/ 12630 h 547517"/>
              <a:gd name="connsiteX11" fmla="*/ 587483 w 606725"/>
              <a:gd name="connsiteY11" fmla="*/ 7021 h 547517"/>
              <a:gd name="connsiteX12" fmla="*/ 19243 w 606725"/>
              <a:gd name="connsiteY12" fmla="*/ 0 h 547517"/>
              <a:gd name="connsiteX13" fmla="*/ 417236 w 606725"/>
              <a:gd name="connsiteY13" fmla="*/ 0 h 547517"/>
              <a:gd name="connsiteX14" fmla="*/ 436479 w 606725"/>
              <a:gd name="connsiteY14" fmla="*/ 19213 h 547517"/>
              <a:gd name="connsiteX15" fmla="*/ 417236 w 606725"/>
              <a:gd name="connsiteY15" fmla="*/ 38311 h 547517"/>
              <a:gd name="connsiteX16" fmla="*/ 38370 w 606725"/>
              <a:gd name="connsiteY16" fmla="*/ 38311 h 547517"/>
              <a:gd name="connsiteX17" fmla="*/ 38370 w 606725"/>
              <a:gd name="connsiteY17" fmla="*/ 509206 h 547517"/>
              <a:gd name="connsiteX18" fmla="*/ 509994 w 606725"/>
              <a:gd name="connsiteY18" fmla="*/ 509206 h 547517"/>
              <a:gd name="connsiteX19" fmla="*/ 509994 w 606725"/>
              <a:gd name="connsiteY19" fmla="*/ 284516 h 547517"/>
              <a:gd name="connsiteX20" fmla="*/ 529121 w 606725"/>
              <a:gd name="connsiteY20" fmla="*/ 265418 h 547517"/>
              <a:gd name="connsiteX21" fmla="*/ 548364 w 606725"/>
              <a:gd name="connsiteY21" fmla="*/ 284516 h 547517"/>
              <a:gd name="connsiteX22" fmla="*/ 548364 w 606725"/>
              <a:gd name="connsiteY22" fmla="*/ 528304 h 547517"/>
              <a:gd name="connsiteX23" fmla="*/ 529121 w 606725"/>
              <a:gd name="connsiteY23" fmla="*/ 547517 h 547517"/>
              <a:gd name="connsiteX24" fmla="*/ 19243 w 606725"/>
              <a:gd name="connsiteY24" fmla="*/ 547517 h 547517"/>
              <a:gd name="connsiteX25" fmla="*/ 0 w 606725"/>
              <a:gd name="connsiteY25" fmla="*/ 528304 h 547517"/>
              <a:gd name="connsiteX26" fmla="*/ 0 w 606725"/>
              <a:gd name="connsiteY26" fmla="*/ 19213 h 547517"/>
              <a:gd name="connsiteX27" fmla="*/ 19243 w 606725"/>
              <a:gd name="connsiteY27" fmla="*/ 0 h 54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725" h="547517">
                <a:moveTo>
                  <a:pt x="587483" y="7021"/>
                </a:moveTo>
                <a:cubicBezTo>
                  <a:pt x="592380" y="7021"/>
                  <a:pt x="597277" y="8891"/>
                  <a:pt x="601022" y="12630"/>
                </a:cubicBezTo>
                <a:cubicBezTo>
                  <a:pt x="608627" y="20108"/>
                  <a:pt x="608627" y="32188"/>
                  <a:pt x="601022" y="39667"/>
                </a:cubicBezTo>
                <a:lnTo>
                  <a:pt x="274696" y="365607"/>
                </a:lnTo>
                <a:cubicBezTo>
                  <a:pt x="270894" y="369288"/>
                  <a:pt x="266054" y="371244"/>
                  <a:pt x="261099" y="371244"/>
                </a:cubicBezTo>
                <a:cubicBezTo>
                  <a:pt x="256145" y="371244"/>
                  <a:pt x="251305" y="369288"/>
                  <a:pt x="247502" y="365607"/>
                </a:cubicBezTo>
                <a:lnTo>
                  <a:pt x="156242" y="274486"/>
                </a:lnTo>
                <a:cubicBezTo>
                  <a:pt x="148752" y="267008"/>
                  <a:pt x="148752" y="254812"/>
                  <a:pt x="156242" y="247334"/>
                </a:cubicBezTo>
                <a:cubicBezTo>
                  <a:pt x="163732" y="239856"/>
                  <a:pt x="175946" y="239856"/>
                  <a:pt x="183436" y="247334"/>
                </a:cubicBezTo>
                <a:lnTo>
                  <a:pt x="261099" y="324879"/>
                </a:lnTo>
                <a:lnTo>
                  <a:pt x="573943" y="12630"/>
                </a:lnTo>
                <a:cubicBezTo>
                  <a:pt x="577688" y="8891"/>
                  <a:pt x="582586" y="7021"/>
                  <a:pt x="587483" y="7021"/>
                </a:cubicBezTo>
                <a:close/>
                <a:moveTo>
                  <a:pt x="19243" y="0"/>
                </a:moveTo>
                <a:lnTo>
                  <a:pt x="417236" y="0"/>
                </a:lnTo>
                <a:cubicBezTo>
                  <a:pt x="427837" y="0"/>
                  <a:pt x="436479" y="8629"/>
                  <a:pt x="436479" y="19213"/>
                </a:cubicBezTo>
                <a:cubicBezTo>
                  <a:pt x="436479" y="29798"/>
                  <a:pt x="427837" y="38311"/>
                  <a:pt x="417236" y="38311"/>
                </a:cubicBezTo>
                <a:lnTo>
                  <a:pt x="38370" y="38311"/>
                </a:lnTo>
                <a:lnTo>
                  <a:pt x="38370" y="509206"/>
                </a:lnTo>
                <a:lnTo>
                  <a:pt x="509994" y="509206"/>
                </a:lnTo>
                <a:lnTo>
                  <a:pt x="509994" y="284516"/>
                </a:lnTo>
                <a:cubicBezTo>
                  <a:pt x="509994" y="273931"/>
                  <a:pt x="518520" y="265418"/>
                  <a:pt x="529121" y="265418"/>
                </a:cubicBezTo>
                <a:cubicBezTo>
                  <a:pt x="539722" y="265418"/>
                  <a:pt x="548364" y="273931"/>
                  <a:pt x="548364" y="284516"/>
                </a:cubicBezTo>
                <a:lnTo>
                  <a:pt x="548364" y="528304"/>
                </a:lnTo>
                <a:cubicBezTo>
                  <a:pt x="548364" y="539004"/>
                  <a:pt x="539722" y="547517"/>
                  <a:pt x="529121" y="547517"/>
                </a:cubicBezTo>
                <a:lnTo>
                  <a:pt x="19243" y="547517"/>
                </a:lnTo>
                <a:cubicBezTo>
                  <a:pt x="8642" y="547517"/>
                  <a:pt x="0" y="539004"/>
                  <a:pt x="0" y="528304"/>
                </a:cubicBezTo>
                <a:lnTo>
                  <a:pt x="0" y="19213"/>
                </a:lnTo>
                <a:cubicBezTo>
                  <a:pt x="0" y="8629"/>
                  <a:pt x="8642" y="0"/>
                  <a:pt x="19243" y="0"/>
                </a:cubicBezTo>
                <a:close/>
              </a:path>
            </a:pathLst>
          </a:custGeom>
          <a:solidFill>
            <a:srgbClr val="F26C9E"/>
          </a:solidFill>
          <a:ln>
            <a:noFill/>
          </a:ln>
        </p:spPr>
      </p:sp>
      <p:sp>
        <p:nvSpPr>
          <p:cNvPr id="39" name="check-box_67349">
            <a:extLst>
              <a:ext uri="{FF2B5EF4-FFF2-40B4-BE49-F238E27FC236}">
                <a16:creationId xmlns:a16="http://schemas.microsoft.com/office/drawing/2014/main" id="{BABD24BE-988D-4904-8443-8030756D25F6}"/>
              </a:ext>
            </a:extLst>
          </p:cNvPr>
          <p:cNvSpPr>
            <a:spLocks noChangeAspect="1"/>
          </p:cNvSpPr>
          <p:nvPr/>
        </p:nvSpPr>
        <p:spPr bwMode="auto">
          <a:xfrm>
            <a:off x="512575" y="2899906"/>
            <a:ext cx="244805" cy="220915"/>
          </a:xfrm>
          <a:custGeom>
            <a:avLst/>
            <a:gdLst>
              <a:gd name="connsiteX0" fmla="*/ 587483 w 606725"/>
              <a:gd name="connsiteY0" fmla="*/ 7021 h 547517"/>
              <a:gd name="connsiteX1" fmla="*/ 601022 w 606725"/>
              <a:gd name="connsiteY1" fmla="*/ 12630 h 547517"/>
              <a:gd name="connsiteX2" fmla="*/ 601022 w 606725"/>
              <a:gd name="connsiteY2" fmla="*/ 39667 h 547517"/>
              <a:gd name="connsiteX3" fmla="*/ 274696 w 606725"/>
              <a:gd name="connsiteY3" fmla="*/ 365607 h 547517"/>
              <a:gd name="connsiteX4" fmla="*/ 261099 w 606725"/>
              <a:gd name="connsiteY4" fmla="*/ 371244 h 547517"/>
              <a:gd name="connsiteX5" fmla="*/ 247502 w 606725"/>
              <a:gd name="connsiteY5" fmla="*/ 365607 h 547517"/>
              <a:gd name="connsiteX6" fmla="*/ 156242 w 606725"/>
              <a:gd name="connsiteY6" fmla="*/ 274486 h 547517"/>
              <a:gd name="connsiteX7" fmla="*/ 156242 w 606725"/>
              <a:gd name="connsiteY7" fmla="*/ 247334 h 547517"/>
              <a:gd name="connsiteX8" fmla="*/ 183436 w 606725"/>
              <a:gd name="connsiteY8" fmla="*/ 247334 h 547517"/>
              <a:gd name="connsiteX9" fmla="*/ 261099 w 606725"/>
              <a:gd name="connsiteY9" fmla="*/ 324879 h 547517"/>
              <a:gd name="connsiteX10" fmla="*/ 573943 w 606725"/>
              <a:gd name="connsiteY10" fmla="*/ 12630 h 547517"/>
              <a:gd name="connsiteX11" fmla="*/ 587483 w 606725"/>
              <a:gd name="connsiteY11" fmla="*/ 7021 h 547517"/>
              <a:gd name="connsiteX12" fmla="*/ 19243 w 606725"/>
              <a:gd name="connsiteY12" fmla="*/ 0 h 547517"/>
              <a:gd name="connsiteX13" fmla="*/ 417236 w 606725"/>
              <a:gd name="connsiteY13" fmla="*/ 0 h 547517"/>
              <a:gd name="connsiteX14" fmla="*/ 436479 w 606725"/>
              <a:gd name="connsiteY14" fmla="*/ 19213 h 547517"/>
              <a:gd name="connsiteX15" fmla="*/ 417236 w 606725"/>
              <a:gd name="connsiteY15" fmla="*/ 38311 h 547517"/>
              <a:gd name="connsiteX16" fmla="*/ 38370 w 606725"/>
              <a:gd name="connsiteY16" fmla="*/ 38311 h 547517"/>
              <a:gd name="connsiteX17" fmla="*/ 38370 w 606725"/>
              <a:gd name="connsiteY17" fmla="*/ 509206 h 547517"/>
              <a:gd name="connsiteX18" fmla="*/ 509994 w 606725"/>
              <a:gd name="connsiteY18" fmla="*/ 509206 h 547517"/>
              <a:gd name="connsiteX19" fmla="*/ 509994 w 606725"/>
              <a:gd name="connsiteY19" fmla="*/ 284516 h 547517"/>
              <a:gd name="connsiteX20" fmla="*/ 529121 w 606725"/>
              <a:gd name="connsiteY20" fmla="*/ 265418 h 547517"/>
              <a:gd name="connsiteX21" fmla="*/ 548364 w 606725"/>
              <a:gd name="connsiteY21" fmla="*/ 284516 h 547517"/>
              <a:gd name="connsiteX22" fmla="*/ 548364 w 606725"/>
              <a:gd name="connsiteY22" fmla="*/ 528304 h 547517"/>
              <a:gd name="connsiteX23" fmla="*/ 529121 w 606725"/>
              <a:gd name="connsiteY23" fmla="*/ 547517 h 547517"/>
              <a:gd name="connsiteX24" fmla="*/ 19243 w 606725"/>
              <a:gd name="connsiteY24" fmla="*/ 547517 h 547517"/>
              <a:gd name="connsiteX25" fmla="*/ 0 w 606725"/>
              <a:gd name="connsiteY25" fmla="*/ 528304 h 547517"/>
              <a:gd name="connsiteX26" fmla="*/ 0 w 606725"/>
              <a:gd name="connsiteY26" fmla="*/ 19213 h 547517"/>
              <a:gd name="connsiteX27" fmla="*/ 19243 w 606725"/>
              <a:gd name="connsiteY27" fmla="*/ 0 h 54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725" h="547517">
                <a:moveTo>
                  <a:pt x="587483" y="7021"/>
                </a:moveTo>
                <a:cubicBezTo>
                  <a:pt x="592380" y="7021"/>
                  <a:pt x="597277" y="8891"/>
                  <a:pt x="601022" y="12630"/>
                </a:cubicBezTo>
                <a:cubicBezTo>
                  <a:pt x="608627" y="20108"/>
                  <a:pt x="608627" y="32188"/>
                  <a:pt x="601022" y="39667"/>
                </a:cubicBezTo>
                <a:lnTo>
                  <a:pt x="274696" y="365607"/>
                </a:lnTo>
                <a:cubicBezTo>
                  <a:pt x="270894" y="369288"/>
                  <a:pt x="266054" y="371244"/>
                  <a:pt x="261099" y="371244"/>
                </a:cubicBezTo>
                <a:cubicBezTo>
                  <a:pt x="256145" y="371244"/>
                  <a:pt x="251305" y="369288"/>
                  <a:pt x="247502" y="365607"/>
                </a:cubicBezTo>
                <a:lnTo>
                  <a:pt x="156242" y="274486"/>
                </a:lnTo>
                <a:cubicBezTo>
                  <a:pt x="148752" y="267008"/>
                  <a:pt x="148752" y="254812"/>
                  <a:pt x="156242" y="247334"/>
                </a:cubicBezTo>
                <a:cubicBezTo>
                  <a:pt x="163732" y="239856"/>
                  <a:pt x="175946" y="239856"/>
                  <a:pt x="183436" y="247334"/>
                </a:cubicBezTo>
                <a:lnTo>
                  <a:pt x="261099" y="324879"/>
                </a:lnTo>
                <a:lnTo>
                  <a:pt x="573943" y="12630"/>
                </a:lnTo>
                <a:cubicBezTo>
                  <a:pt x="577688" y="8891"/>
                  <a:pt x="582586" y="7021"/>
                  <a:pt x="587483" y="7021"/>
                </a:cubicBezTo>
                <a:close/>
                <a:moveTo>
                  <a:pt x="19243" y="0"/>
                </a:moveTo>
                <a:lnTo>
                  <a:pt x="417236" y="0"/>
                </a:lnTo>
                <a:cubicBezTo>
                  <a:pt x="427837" y="0"/>
                  <a:pt x="436479" y="8629"/>
                  <a:pt x="436479" y="19213"/>
                </a:cubicBezTo>
                <a:cubicBezTo>
                  <a:pt x="436479" y="29798"/>
                  <a:pt x="427837" y="38311"/>
                  <a:pt x="417236" y="38311"/>
                </a:cubicBezTo>
                <a:lnTo>
                  <a:pt x="38370" y="38311"/>
                </a:lnTo>
                <a:lnTo>
                  <a:pt x="38370" y="509206"/>
                </a:lnTo>
                <a:lnTo>
                  <a:pt x="509994" y="509206"/>
                </a:lnTo>
                <a:lnTo>
                  <a:pt x="509994" y="284516"/>
                </a:lnTo>
                <a:cubicBezTo>
                  <a:pt x="509994" y="273931"/>
                  <a:pt x="518520" y="265418"/>
                  <a:pt x="529121" y="265418"/>
                </a:cubicBezTo>
                <a:cubicBezTo>
                  <a:pt x="539722" y="265418"/>
                  <a:pt x="548364" y="273931"/>
                  <a:pt x="548364" y="284516"/>
                </a:cubicBezTo>
                <a:lnTo>
                  <a:pt x="548364" y="528304"/>
                </a:lnTo>
                <a:cubicBezTo>
                  <a:pt x="548364" y="539004"/>
                  <a:pt x="539722" y="547517"/>
                  <a:pt x="529121" y="547517"/>
                </a:cubicBezTo>
                <a:lnTo>
                  <a:pt x="19243" y="547517"/>
                </a:lnTo>
                <a:cubicBezTo>
                  <a:pt x="8642" y="547517"/>
                  <a:pt x="0" y="539004"/>
                  <a:pt x="0" y="528304"/>
                </a:cubicBezTo>
                <a:lnTo>
                  <a:pt x="0" y="19213"/>
                </a:lnTo>
                <a:cubicBezTo>
                  <a:pt x="0" y="8629"/>
                  <a:pt x="8642" y="0"/>
                  <a:pt x="19243" y="0"/>
                </a:cubicBezTo>
                <a:close/>
              </a:path>
            </a:pathLst>
          </a:custGeom>
          <a:solidFill>
            <a:srgbClr val="F26C9E"/>
          </a:solidFill>
          <a:ln>
            <a:noFill/>
          </a:ln>
        </p:spPr>
      </p:sp>
      <p:sp>
        <p:nvSpPr>
          <p:cNvPr id="40" name="check-box_67349">
            <a:extLst>
              <a:ext uri="{FF2B5EF4-FFF2-40B4-BE49-F238E27FC236}">
                <a16:creationId xmlns:a16="http://schemas.microsoft.com/office/drawing/2014/main" id="{861C1FEE-A5BA-4E56-8B3D-975A8729FDE2}"/>
              </a:ext>
            </a:extLst>
          </p:cNvPr>
          <p:cNvSpPr>
            <a:spLocks noChangeAspect="1"/>
          </p:cNvSpPr>
          <p:nvPr/>
        </p:nvSpPr>
        <p:spPr bwMode="auto">
          <a:xfrm>
            <a:off x="7435231" y="2188707"/>
            <a:ext cx="244805" cy="220915"/>
          </a:xfrm>
          <a:custGeom>
            <a:avLst/>
            <a:gdLst>
              <a:gd name="connsiteX0" fmla="*/ 587483 w 606725"/>
              <a:gd name="connsiteY0" fmla="*/ 7021 h 547517"/>
              <a:gd name="connsiteX1" fmla="*/ 601022 w 606725"/>
              <a:gd name="connsiteY1" fmla="*/ 12630 h 547517"/>
              <a:gd name="connsiteX2" fmla="*/ 601022 w 606725"/>
              <a:gd name="connsiteY2" fmla="*/ 39667 h 547517"/>
              <a:gd name="connsiteX3" fmla="*/ 274696 w 606725"/>
              <a:gd name="connsiteY3" fmla="*/ 365607 h 547517"/>
              <a:gd name="connsiteX4" fmla="*/ 261099 w 606725"/>
              <a:gd name="connsiteY4" fmla="*/ 371244 h 547517"/>
              <a:gd name="connsiteX5" fmla="*/ 247502 w 606725"/>
              <a:gd name="connsiteY5" fmla="*/ 365607 h 547517"/>
              <a:gd name="connsiteX6" fmla="*/ 156242 w 606725"/>
              <a:gd name="connsiteY6" fmla="*/ 274486 h 547517"/>
              <a:gd name="connsiteX7" fmla="*/ 156242 w 606725"/>
              <a:gd name="connsiteY7" fmla="*/ 247334 h 547517"/>
              <a:gd name="connsiteX8" fmla="*/ 183436 w 606725"/>
              <a:gd name="connsiteY8" fmla="*/ 247334 h 547517"/>
              <a:gd name="connsiteX9" fmla="*/ 261099 w 606725"/>
              <a:gd name="connsiteY9" fmla="*/ 324879 h 547517"/>
              <a:gd name="connsiteX10" fmla="*/ 573943 w 606725"/>
              <a:gd name="connsiteY10" fmla="*/ 12630 h 547517"/>
              <a:gd name="connsiteX11" fmla="*/ 587483 w 606725"/>
              <a:gd name="connsiteY11" fmla="*/ 7021 h 547517"/>
              <a:gd name="connsiteX12" fmla="*/ 19243 w 606725"/>
              <a:gd name="connsiteY12" fmla="*/ 0 h 547517"/>
              <a:gd name="connsiteX13" fmla="*/ 417236 w 606725"/>
              <a:gd name="connsiteY13" fmla="*/ 0 h 547517"/>
              <a:gd name="connsiteX14" fmla="*/ 436479 w 606725"/>
              <a:gd name="connsiteY14" fmla="*/ 19213 h 547517"/>
              <a:gd name="connsiteX15" fmla="*/ 417236 w 606725"/>
              <a:gd name="connsiteY15" fmla="*/ 38311 h 547517"/>
              <a:gd name="connsiteX16" fmla="*/ 38370 w 606725"/>
              <a:gd name="connsiteY16" fmla="*/ 38311 h 547517"/>
              <a:gd name="connsiteX17" fmla="*/ 38370 w 606725"/>
              <a:gd name="connsiteY17" fmla="*/ 509206 h 547517"/>
              <a:gd name="connsiteX18" fmla="*/ 509994 w 606725"/>
              <a:gd name="connsiteY18" fmla="*/ 509206 h 547517"/>
              <a:gd name="connsiteX19" fmla="*/ 509994 w 606725"/>
              <a:gd name="connsiteY19" fmla="*/ 284516 h 547517"/>
              <a:gd name="connsiteX20" fmla="*/ 529121 w 606725"/>
              <a:gd name="connsiteY20" fmla="*/ 265418 h 547517"/>
              <a:gd name="connsiteX21" fmla="*/ 548364 w 606725"/>
              <a:gd name="connsiteY21" fmla="*/ 284516 h 547517"/>
              <a:gd name="connsiteX22" fmla="*/ 548364 w 606725"/>
              <a:gd name="connsiteY22" fmla="*/ 528304 h 547517"/>
              <a:gd name="connsiteX23" fmla="*/ 529121 w 606725"/>
              <a:gd name="connsiteY23" fmla="*/ 547517 h 547517"/>
              <a:gd name="connsiteX24" fmla="*/ 19243 w 606725"/>
              <a:gd name="connsiteY24" fmla="*/ 547517 h 547517"/>
              <a:gd name="connsiteX25" fmla="*/ 0 w 606725"/>
              <a:gd name="connsiteY25" fmla="*/ 528304 h 547517"/>
              <a:gd name="connsiteX26" fmla="*/ 0 w 606725"/>
              <a:gd name="connsiteY26" fmla="*/ 19213 h 547517"/>
              <a:gd name="connsiteX27" fmla="*/ 19243 w 606725"/>
              <a:gd name="connsiteY27" fmla="*/ 0 h 54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725" h="547517">
                <a:moveTo>
                  <a:pt x="587483" y="7021"/>
                </a:moveTo>
                <a:cubicBezTo>
                  <a:pt x="592380" y="7021"/>
                  <a:pt x="597277" y="8891"/>
                  <a:pt x="601022" y="12630"/>
                </a:cubicBezTo>
                <a:cubicBezTo>
                  <a:pt x="608627" y="20108"/>
                  <a:pt x="608627" y="32188"/>
                  <a:pt x="601022" y="39667"/>
                </a:cubicBezTo>
                <a:lnTo>
                  <a:pt x="274696" y="365607"/>
                </a:lnTo>
                <a:cubicBezTo>
                  <a:pt x="270894" y="369288"/>
                  <a:pt x="266054" y="371244"/>
                  <a:pt x="261099" y="371244"/>
                </a:cubicBezTo>
                <a:cubicBezTo>
                  <a:pt x="256145" y="371244"/>
                  <a:pt x="251305" y="369288"/>
                  <a:pt x="247502" y="365607"/>
                </a:cubicBezTo>
                <a:lnTo>
                  <a:pt x="156242" y="274486"/>
                </a:lnTo>
                <a:cubicBezTo>
                  <a:pt x="148752" y="267008"/>
                  <a:pt x="148752" y="254812"/>
                  <a:pt x="156242" y="247334"/>
                </a:cubicBezTo>
                <a:cubicBezTo>
                  <a:pt x="163732" y="239856"/>
                  <a:pt x="175946" y="239856"/>
                  <a:pt x="183436" y="247334"/>
                </a:cubicBezTo>
                <a:lnTo>
                  <a:pt x="261099" y="324879"/>
                </a:lnTo>
                <a:lnTo>
                  <a:pt x="573943" y="12630"/>
                </a:lnTo>
                <a:cubicBezTo>
                  <a:pt x="577688" y="8891"/>
                  <a:pt x="582586" y="7021"/>
                  <a:pt x="587483" y="7021"/>
                </a:cubicBezTo>
                <a:close/>
                <a:moveTo>
                  <a:pt x="19243" y="0"/>
                </a:moveTo>
                <a:lnTo>
                  <a:pt x="417236" y="0"/>
                </a:lnTo>
                <a:cubicBezTo>
                  <a:pt x="427837" y="0"/>
                  <a:pt x="436479" y="8629"/>
                  <a:pt x="436479" y="19213"/>
                </a:cubicBezTo>
                <a:cubicBezTo>
                  <a:pt x="436479" y="29798"/>
                  <a:pt x="427837" y="38311"/>
                  <a:pt x="417236" y="38311"/>
                </a:cubicBezTo>
                <a:lnTo>
                  <a:pt x="38370" y="38311"/>
                </a:lnTo>
                <a:lnTo>
                  <a:pt x="38370" y="509206"/>
                </a:lnTo>
                <a:lnTo>
                  <a:pt x="509994" y="509206"/>
                </a:lnTo>
                <a:lnTo>
                  <a:pt x="509994" y="284516"/>
                </a:lnTo>
                <a:cubicBezTo>
                  <a:pt x="509994" y="273931"/>
                  <a:pt x="518520" y="265418"/>
                  <a:pt x="529121" y="265418"/>
                </a:cubicBezTo>
                <a:cubicBezTo>
                  <a:pt x="539722" y="265418"/>
                  <a:pt x="548364" y="273931"/>
                  <a:pt x="548364" y="284516"/>
                </a:cubicBezTo>
                <a:lnTo>
                  <a:pt x="548364" y="528304"/>
                </a:lnTo>
                <a:cubicBezTo>
                  <a:pt x="548364" y="539004"/>
                  <a:pt x="539722" y="547517"/>
                  <a:pt x="529121" y="547517"/>
                </a:cubicBezTo>
                <a:lnTo>
                  <a:pt x="19243" y="547517"/>
                </a:lnTo>
                <a:cubicBezTo>
                  <a:pt x="8642" y="547517"/>
                  <a:pt x="0" y="539004"/>
                  <a:pt x="0" y="528304"/>
                </a:cubicBezTo>
                <a:lnTo>
                  <a:pt x="0" y="19213"/>
                </a:lnTo>
                <a:cubicBezTo>
                  <a:pt x="0" y="8629"/>
                  <a:pt x="8642" y="0"/>
                  <a:pt x="19243" y="0"/>
                </a:cubicBezTo>
                <a:close/>
              </a:path>
            </a:pathLst>
          </a:custGeom>
          <a:solidFill>
            <a:srgbClr val="F26C9E"/>
          </a:solidFill>
          <a:ln>
            <a:noFill/>
          </a:ln>
        </p:spPr>
      </p:sp>
      <p:sp>
        <p:nvSpPr>
          <p:cNvPr id="41" name="check-box_67349">
            <a:extLst>
              <a:ext uri="{FF2B5EF4-FFF2-40B4-BE49-F238E27FC236}">
                <a16:creationId xmlns:a16="http://schemas.microsoft.com/office/drawing/2014/main" id="{EDA8C7B0-0F0D-44F8-8C66-3BB22D4A6735}"/>
              </a:ext>
            </a:extLst>
          </p:cNvPr>
          <p:cNvSpPr>
            <a:spLocks noChangeAspect="1"/>
          </p:cNvSpPr>
          <p:nvPr/>
        </p:nvSpPr>
        <p:spPr bwMode="auto">
          <a:xfrm>
            <a:off x="7435231" y="2562779"/>
            <a:ext cx="244805" cy="220915"/>
          </a:xfrm>
          <a:custGeom>
            <a:avLst/>
            <a:gdLst>
              <a:gd name="connsiteX0" fmla="*/ 587483 w 606725"/>
              <a:gd name="connsiteY0" fmla="*/ 7021 h 547517"/>
              <a:gd name="connsiteX1" fmla="*/ 601022 w 606725"/>
              <a:gd name="connsiteY1" fmla="*/ 12630 h 547517"/>
              <a:gd name="connsiteX2" fmla="*/ 601022 w 606725"/>
              <a:gd name="connsiteY2" fmla="*/ 39667 h 547517"/>
              <a:gd name="connsiteX3" fmla="*/ 274696 w 606725"/>
              <a:gd name="connsiteY3" fmla="*/ 365607 h 547517"/>
              <a:gd name="connsiteX4" fmla="*/ 261099 w 606725"/>
              <a:gd name="connsiteY4" fmla="*/ 371244 h 547517"/>
              <a:gd name="connsiteX5" fmla="*/ 247502 w 606725"/>
              <a:gd name="connsiteY5" fmla="*/ 365607 h 547517"/>
              <a:gd name="connsiteX6" fmla="*/ 156242 w 606725"/>
              <a:gd name="connsiteY6" fmla="*/ 274486 h 547517"/>
              <a:gd name="connsiteX7" fmla="*/ 156242 w 606725"/>
              <a:gd name="connsiteY7" fmla="*/ 247334 h 547517"/>
              <a:gd name="connsiteX8" fmla="*/ 183436 w 606725"/>
              <a:gd name="connsiteY8" fmla="*/ 247334 h 547517"/>
              <a:gd name="connsiteX9" fmla="*/ 261099 w 606725"/>
              <a:gd name="connsiteY9" fmla="*/ 324879 h 547517"/>
              <a:gd name="connsiteX10" fmla="*/ 573943 w 606725"/>
              <a:gd name="connsiteY10" fmla="*/ 12630 h 547517"/>
              <a:gd name="connsiteX11" fmla="*/ 587483 w 606725"/>
              <a:gd name="connsiteY11" fmla="*/ 7021 h 547517"/>
              <a:gd name="connsiteX12" fmla="*/ 19243 w 606725"/>
              <a:gd name="connsiteY12" fmla="*/ 0 h 547517"/>
              <a:gd name="connsiteX13" fmla="*/ 417236 w 606725"/>
              <a:gd name="connsiteY13" fmla="*/ 0 h 547517"/>
              <a:gd name="connsiteX14" fmla="*/ 436479 w 606725"/>
              <a:gd name="connsiteY14" fmla="*/ 19213 h 547517"/>
              <a:gd name="connsiteX15" fmla="*/ 417236 w 606725"/>
              <a:gd name="connsiteY15" fmla="*/ 38311 h 547517"/>
              <a:gd name="connsiteX16" fmla="*/ 38370 w 606725"/>
              <a:gd name="connsiteY16" fmla="*/ 38311 h 547517"/>
              <a:gd name="connsiteX17" fmla="*/ 38370 w 606725"/>
              <a:gd name="connsiteY17" fmla="*/ 509206 h 547517"/>
              <a:gd name="connsiteX18" fmla="*/ 509994 w 606725"/>
              <a:gd name="connsiteY18" fmla="*/ 509206 h 547517"/>
              <a:gd name="connsiteX19" fmla="*/ 509994 w 606725"/>
              <a:gd name="connsiteY19" fmla="*/ 284516 h 547517"/>
              <a:gd name="connsiteX20" fmla="*/ 529121 w 606725"/>
              <a:gd name="connsiteY20" fmla="*/ 265418 h 547517"/>
              <a:gd name="connsiteX21" fmla="*/ 548364 w 606725"/>
              <a:gd name="connsiteY21" fmla="*/ 284516 h 547517"/>
              <a:gd name="connsiteX22" fmla="*/ 548364 w 606725"/>
              <a:gd name="connsiteY22" fmla="*/ 528304 h 547517"/>
              <a:gd name="connsiteX23" fmla="*/ 529121 w 606725"/>
              <a:gd name="connsiteY23" fmla="*/ 547517 h 547517"/>
              <a:gd name="connsiteX24" fmla="*/ 19243 w 606725"/>
              <a:gd name="connsiteY24" fmla="*/ 547517 h 547517"/>
              <a:gd name="connsiteX25" fmla="*/ 0 w 606725"/>
              <a:gd name="connsiteY25" fmla="*/ 528304 h 547517"/>
              <a:gd name="connsiteX26" fmla="*/ 0 w 606725"/>
              <a:gd name="connsiteY26" fmla="*/ 19213 h 547517"/>
              <a:gd name="connsiteX27" fmla="*/ 19243 w 606725"/>
              <a:gd name="connsiteY27" fmla="*/ 0 h 54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725" h="547517">
                <a:moveTo>
                  <a:pt x="587483" y="7021"/>
                </a:moveTo>
                <a:cubicBezTo>
                  <a:pt x="592380" y="7021"/>
                  <a:pt x="597277" y="8891"/>
                  <a:pt x="601022" y="12630"/>
                </a:cubicBezTo>
                <a:cubicBezTo>
                  <a:pt x="608627" y="20108"/>
                  <a:pt x="608627" y="32188"/>
                  <a:pt x="601022" y="39667"/>
                </a:cubicBezTo>
                <a:lnTo>
                  <a:pt x="274696" y="365607"/>
                </a:lnTo>
                <a:cubicBezTo>
                  <a:pt x="270894" y="369288"/>
                  <a:pt x="266054" y="371244"/>
                  <a:pt x="261099" y="371244"/>
                </a:cubicBezTo>
                <a:cubicBezTo>
                  <a:pt x="256145" y="371244"/>
                  <a:pt x="251305" y="369288"/>
                  <a:pt x="247502" y="365607"/>
                </a:cubicBezTo>
                <a:lnTo>
                  <a:pt x="156242" y="274486"/>
                </a:lnTo>
                <a:cubicBezTo>
                  <a:pt x="148752" y="267008"/>
                  <a:pt x="148752" y="254812"/>
                  <a:pt x="156242" y="247334"/>
                </a:cubicBezTo>
                <a:cubicBezTo>
                  <a:pt x="163732" y="239856"/>
                  <a:pt x="175946" y="239856"/>
                  <a:pt x="183436" y="247334"/>
                </a:cubicBezTo>
                <a:lnTo>
                  <a:pt x="261099" y="324879"/>
                </a:lnTo>
                <a:lnTo>
                  <a:pt x="573943" y="12630"/>
                </a:lnTo>
                <a:cubicBezTo>
                  <a:pt x="577688" y="8891"/>
                  <a:pt x="582586" y="7021"/>
                  <a:pt x="587483" y="7021"/>
                </a:cubicBezTo>
                <a:close/>
                <a:moveTo>
                  <a:pt x="19243" y="0"/>
                </a:moveTo>
                <a:lnTo>
                  <a:pt x="417236" y="0"/>
                </a:lnTo>
                <a:cubicBezTo>
                  <a:pt x="427837" y="0"/>
                  <a:pt x="436479" y="8629"/>
                  <a:pt x="436479" y="19213"/>
                </a:cubicBezTo>
                <a:cubicBezTo>
                  <a:pt x="436479" y="29798"/>
                  <a:pt x="427837" y="38311"/>
                  <a:pt x="417236" y="38311"/>
                </a:cubicBezTo>
                <a:lnTo>
                  <a:pt x="38370" y="38311"/>
                </a:lnTo>
                <a:lnTo>
                  <a:pt x="38370" y="509206"/>
                </a:lnTo>
                <a:lnTo>
                  <a:pt x="509994" y="509206"/>
                </a:lnTo>
                <a:lnTo>
                  <a:pt x="509994" y="284516"/>
                </a:lnTo>
                <a:cubicBezTo>
                  <a:pt x="509994" y="273931"/>
                  <a:pt x="518520" y="265418"/>
                  <a:pt x="529121" y="265418"/>
                </a:cubicBezTo>
                <a:cubicBezTo>
                  <a:pt x="539722" y="265418"/>
                  <a:pt x="548364" y="273931"/>
                  <a:pt x="548364" y="284516"/>
                </a:cubicBezTo>
                <a:lnTo>
                  <a:pt x="548364" y="528304"/>
                </a:lnTo>
                <a:cubicBezTo>
                  <a:pt x="548364" y="539004"/>
                  <a:pt x="539722" y="547517"/>
                  <a:pt x="529121" y="547517"/>
                </a:cubicBezTo>
                <a:lnTo>
                  <a:pt x="19243" y="547517"/>
                </a:lnTo>
                <a:cubicBezTo>
                  <a:pt x="8642" y="547517"/>
                  <a:pt x="0" y="539004"/>
                  <a:pt x="0" y="528304"/>
                </a:cubicBezTo>
                <a:lnTo>
                  <a:pt x="0" y="19213"/>
                </a:lnTo>
                <a:cubicBezTo>
                  <a:pt x="0" y="8629"/>
                  <a:pt x="8642" y="0"/>
                  <a:pt x="19243" y="0"/>
                </a:cubicBezTo>
                <a:close/>
              </a:path>
            </a:pathLst>
          </a:custGeom>
          <a:solidFill>
            <a:srgbClr val="F26C9E"/>
          </a:solidFill>
          <a:ln>
            <a:noFill/>
          </a:ln>
        </p:spPr>
      </p:sp>
      <p:sp>
        <p:nvSpPr>
          <p:cNvPr id="42" name="check-box_67349">
            <a:extLst>
              <a:ext uri="{FF2B5EF4-FFF2-40B4-BE49-F238E27FC236}">
                <a16:creationId xmlns:a16="http://schemas.microsoft.com/office/drawing/2014/main" id="{27482372-AA79-4320-B96B-94EAFDA7B1FB}"/>
              </a:ext>
            </a:extLst>
          </p:cNvPr>
          <p:cNvSpPr>
            <a:spLocks noChangeAspect="1"/>
          </p:cNvSpPr>
          <p:nvPr/>
        </p:nvSpPr>
        <p:spPr bwMode="auto">
          <a:xfrm>
            <a:off x="7435231" y="2955325"/>
            <a:ext cx="244805" cy="220915"/>
          </a:xfrm>
          <a:custGeom>
            <a:avLst/>
            <a:gdLst>
              <a:gd name="connsiteX0" fmla="*/ 587483 w 606725"/>
              <a:gd name="connsiteY0" fmla="*/ 7021 h 547517"/>
              <a:gd name="connsiteX1" fmla="*/ 601022 w 606725"/>
              <a:gd name="connsiteY1" fmla="*/ 12630 h 547517"/>
              <a:gd name="connsiteX2" fmla="*/ 601022 w 606725"/>
              <a:gd name="connsiteY2" fmla="*/ 39667 h 547517"/>
              <a:gd name="connsiteX3" fmla="*/ 274696 w 606725"/>
              <a:gd name="connsiteY3" fmla="*/ 365607 h 547517"/>
              <a:gd name="connsiteX4" fmla="*/ 261099 w 606725"/>
              <a:gd name="connsiteY4" fmla="*/ 371244 h 547517"/>
              <a:gd name="connsiteX5" fmla="*/ 247502 w 606725"/>
              <a:gd name="connsiteY5" fmla="*/ 365607 h 547517"/>
              <a:gd name="connsiteX6" fmla="*/ 156242 w 606725"/>
              <a:gd name="connsiteY6" fmla="*/ 274486 h 547517"/>
              <a:gd name="connsiteX7" fmla="*/ 156242 w 606725"/>
              <a:gd name="connsiteY7" fmla="*/ 247334 h 547517"/>
              <a:gd name="connsiteX8" fmla="*/ 183436 w 606725"/>
              <a:gd name="connsiteY8" fmla="*/ 247334 h 547517"/>
              <a:gd name="connsiteX9" fmla="*/ 261099 w 606725"/>
              <a:gd name="connsiteY9" fmla="*/ 324879 h 547517"/>
              <a:gd name="connsiteX10" fmla="*/ 573943 w 606725"/>
              <a:gd name="connsiteY10" fmla="*/ 12630 h 547517"/>
              <a:gd name="connsiteX11" fmla="*/ 587483 w 606725"/>
              <a:gd name="connsiteY11" fmla="*/ 7021 h 547517"/>
              <a:gd name="connsiteX12" fmla="*/ 19243 w 606725"/>
              <a:gd name="connsiteY12" fmla="*/ 0 h 547517"/>
              <a:gd name="connsiteX13" fmla="*/ 417236 w 606725"/>
              <a:gd name="connsiteY13" fmla="*/ 0 h 547517"/>
              <a:gd name="connsiteX14" fmla="*/ 436479 w 606725"/>
              <a:gd name="connsiteY14" fmla="*/ 19213 h 547517"/>
              <a:gd name="connsiteX15" fmla="*/ 417236 w 606725"/>
              <a:gd name="connsiteY15" fmla="*/ 38311 h 547517"/>
              <a:gd name="connsiteX16" fmla="*/ 38370 w 606725"/>
              <a:gd name="connsiteY16" fmla="*/ 38311 h 547517"/>
              <a:gd name="connsiteX17" fmla="*/ 38370 w 606725"/>
              <a:gd name="connsiteY17" fmla="*/ 509206 h 547517"/>
              <a:gd name="connsiteX18" fmla="*/ 509994 w 606725"/>
              <a:gd name="connsiteY18" fmla="*/ 509206 h 547517"/>
              <a:gd name="connsiteX19" fmla="*/ 509994 w 606725"/>
              <a:gd name="connsiteY19" fmla="*/ 284516 h 547517"/>
              <a:gd name="connsiteX20" fmla="*/ 529121 w 606725"/>
              <a:gd name="connsiteY20" fmla="*/ 265418 h 547517"/>
              <a:gd name="connsiteX21" fmla="*/ 548364 w 606725"/>
              <a:gd name="connsiteY21" fmla="*/ 284516 h 547517"/>
              <a:gd name="connsiteX22" fmla="*/ 548364 w 606725"/>
              <a:gd name="connsiteY22" fmla="*/ 528304 h 547517"/>
              <a:gd name="connsiteX23" fmla="*/ 529121 w 606725"/>
              <a:gd name="connsiteY23" fmla="*/ 547517 h 547517"/>
              <a:gd name="connsiteX24" fmla="*/ 19243 w 606725"/>
              <a:gd name="connsiteY24" fmla="*/ 547517 h 547517"/>
              <a:gd name="connsiteX25" fmla="*/ 0 w 606725"/>
              <a:gd name="connsiteY25" fmla="*/ 528304 h 547517"/>
              <a:gd name="connsiteX26" fmla="*/ 0 w 606725"/>
              <a:gd name="connsiteY26" fmla="*/ 19213 h 547517"/>
              <a:gd name="connsiteX27" fmla="*/ 19243 w 606725"/>
              <a:gd name="connsiteY27" fmla="*/ 0 h 54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725" h="547517">
                <a:moveTo>
                  <a:pt x="587483" y="7021"/>
                </a:moveTo>
                <a:cubicBezTo>
                  <a:pt x="592380" y="7021"/>
                  <a:pt x="597277" y="8891"/>
                  <a:pt x="601022" y="12630"/>
                </a:cubicBezTo>
                <a:cubicBezTo>
                  <a:pt x="608627" y="20108"/>
                  <a:pt x="608627" y="32188"/>
                  <a:pt x="601022" y="39667"/>
                </a:cubicBezTo>
                <a:lnTo>
                  <a:pt x="274696" y="365607"/>
                </a:lnTo>
                <a:cubicBezTo>
                  <a:pt x="270894" y="369288"/>
                  <a:pt x="266054" y="371244"/>
                  <a:pt x="261099" y="371244"/>
                </a:cubicBezTo>
                <a:cubicBezTo>
                  <a:pt x="256145" y="371244"/>
                  <a:pt x="251305" y="369288"/>
                  <a:pt x="247502" y="365607"/>
                </a:cubicBezTo>
                <a:lnTo>
                  <a:pt x="156242" y="274486"/>
                </a:lnTo>
                <a:cubicBezTo>
                  <a:pt x="148752" y="267008"/>
                  <a:pt x="148752" y="254812"/>
                  <a:pt x="156242" y="247334"/>
                </a:cubicBezTo>
                <a:cubicBezTo>
                  <a:pt x="163732" y="239856"/>
                  <a:pt x="175946" y="239856"/>
                  <a:pt x="183436" y="247334"/>
                </a:cubicBezTo>
                <a:lnTo>
                  <a:pt x="261099" y="324879"/>
                </a:lnTo>
                <a:lnTo>
                  <a:pt x="573943" y="12630"/>
                </a:lnTo>
                <a:cubicBezTo>
                  <a:pt x="577688" y="8891"/>
                  <a:pt x="582586" y="7021"/>
                  <a:pt x="587483" y="7021"/>
                </a:cubicBezTo>
                <a:close/>
                <a:moveTo>
                  <a:pt x="19243" y="0"/>
                </a:moveTo>
                <a:lnTo>
                  <a:pt x="417236" y="0"/>
                </a:lnTo>
                <a:cubicBezTo>
                  <a:pt x="427837" y="0"/>
                  <a:pt x="436479" y="8629"/>
                  <a:pt x="436479" y="19213"/>
                </a:cubicBezTo>
                <a:cubicBezTo>
                  <a:pt x="436479" y="29798"/>
                  <a:pt x="427837" y="38311"/>
                  <a:pt x="417236" y="38311"/>
                </a:cubicBezTo>
                <a:lnTo>
                  <a:pt x="38370" y="38311"/>
                </a:lnTo>
                <a:lnTo>
                  <a:pt x="38370" y="509206"/>
                </a:lnTo>
                <a:lnTo>
                  <a:pt x="509994" y="509206"/>
                </a:lnTo>
                <a:lnTo>
                  <a:pt x="509994" y="284516"/>
                </a:lnTo>
                <a:cubicBezTo>
                  <a:pt x="509994" y="273931"/>
                  <a:pt x="518520" y="265418"/>
                  <a:pt x="529121" y="265418"/>
                </a:cubicBezTo>
                <a:cubicBezTo>
                  <a:pt x="539722" y="265418"/>
                  <a:pt x="548364" y="273931"/>
                  <a:pt x="548364" y="284516"/>
                </a:cubicBezTo>
                <a:lnTo>
                  <a:pt x="548364" y="528304"/>
                </a:lnTo>
                <a:cubicBezTo>
                  <a:pt x="548364" y="539004"/>
                  <a:pt x="539722" y="547517"/>
                  <a:pt x="529121" y="547517"/>
                </a:cubicBezTo>
                <a:lnTo>
                  <a:pt x="19243" y="547517"/>
                </a:lnTo>
                <a:cubicBezTo>
                  <a:pt x="8642" y="547517"/>
                  <a:pt x="0" y="539004"/>
                  <a:pt x="0" y="528304"/>
                </a:cubicBezTo>
                <a:lnTo>
                  <a:pt x="0" y="19213"/>
                </a:lnTo>
                <a:cubicBezTo>
                  <a:pt x="0" y="8629"/>
                  <a:pt x="8642" y="0"/>
                  <a:pt x="19243" y="0"/>
                </a:cubicBezTo>
                <a:close/>
              </a:path>
            </a:pathLst>
          </a:custGeom>
          <a:solidFill>
            <a:srgbClr val="F26C9E"/>
          </a:solidFill>
          <a:ln>
            <a:noFill/>
          </a:ln>
        </p:spPr>
      </p:sp>
      <p:sp>
        <p:nvSpPr>
          <p:cNvPr id="43" name="check-box_67349">
            <a:extLst>
              <a:ext uri="{FF2B5EF4-FFF2-40B4-BE49-F238E27FC236}">
                <a16:creationId xmlns:a16="http://schemas.microsoft.com/office/drawing/2014/main" id="{CF48F8D2-8C45-4C5C-AC9D-523DA2B8A0A9}"/>
              </a:ext>
            </a:extLst>
          </p:cNvPr>
          <p:cNvSpPr>
            <a:spLocks noChangeAspect="1"/>
          </p:cNvSpPr>
          <p:nvPr/>
        </p:nvSpPr>
        <p:spPr bwMode="auto">
          <a:xfrm>
            <a:off x="512575" y="4991943"/>
            <a:ext cx="244805" cy="220915"/>
          </a:xfrm>
          <a:custGeom>
            <a:avLst/>
            <a:gdLst>
              <a:gd name="connsiteX0" fmla="*/ 587483 w 606725"/>
              <a:gd name="connsiteY0" fmla="*/ 7021 h 547517"/>
              <a:gd name="connsiteX1" fmla="*/ 601022 w 606725"/>
              <a:gd name="connsiteY1" fmla="*/ 12630 h 547517"/>
              <a:gd name="connsiteX2" fmla="*/ 601022 w 606725"/>
              <a:gd name="connsiteY2" fmla="*/ 39667 h 547517"/>
              <a:gd name="connsiteX3" fmla="*/ 274696 w 606725"/>
              <a:gd name="connsiteY3" fmla="*/ 365607 h 547517"/>
              <a:gd name="connsiteX4" fmla="*/ 261099 w 606725"/>
              <a:gd name="connsiteY4" fmla="*/ 371244 h 547517"/>
              <a:gd name="connsiteX5" fmla="*/ 247502 w 606725"/>
              <a:gd name="connsiteY5" fmla="*/ 365607 h 547517"/>
              <a:gd name="connsiteX6" fmla="*/ 156242 w 606725"/>
              <a:gd name="connsiteY6" fmla="*/ 274486 h 547517"/>
              <a:gd name="connsiteX7" fmla="*/ 156242 w 606725"/>
              <a:gd name="connsiteY7" fmla="*/ 247334 h 547517"/>
              <a:gd name="connsiteX8" fmla="*/ 183436 w 606725"/>
              <a:gd name="connsiteY8" fmla="*/ 247334 h 547517"/>
              <a:gd name="connsiteX9" fmla="*/ 261099 w 606725"/>
              <a:gd name="connsiteY9" fmla="*/ 324879 h 547517"/>
              <a:gd name="connsiteX10" fmla="*/ 573943 w 606725"/>
              <a:gd name="connsiteY10" fmla="*/ 12630 h 547517"/>
              <a:gd name="connsiteX11" fmla="*/ 587483 w 606725"/>
              <a:gd name="connsiteY11" fmla="*/ 7021 h 547517"/>
              <a:gd name="connsiteX12" fmla="*/ 19243 w 606725"/>
              <a:gd name="connsiteY12" fmla="*/ 0 h 547517"/>
              <a:gd name="connsiteX13" fmla="*/ 417236 w 606725"/>
              <a:gd name="connsiteY13" fmla="*/ 0 h 547517"/>
              <a:gd name="connsiteX14" fmla="*/ 436479 w 606725"/>
              <a:gd name="connsiteY14" fmla="*/ 19213 h 547517"/>
              <a:gd name="connsiteX15" fmla="*/ 417236 w 606725"/>
              <a:gd name="connsiteY15" fmla="*/ 38311 h 547517"/>
              <a:gd name="connsiteX16" fmla="*/ 38370 w 606725"/>
              <a:gd name="connsiteY16" fmla="*/ 38311 h 547517"/>
              <a:gd name="connsiteX17" fmla="*/ 38370 w 606725"/>
              <a:gd name="connsiteY17" fmla="*/ 509206 h 547517"/>
              <a:gd name="connsiteX18" fmla="*/ 509994 w 606725"/>
              <a:gd name="connsiteY18" fmla="*/ 509206 h 547517"/>
              <a:gd name="connsiteX19" fmla="*/ 509994 w 606725"/>
              <a:gd name="connsiteY19" fmla="*/ 284516 h 547517"/>
              <a:gd name="connsiteX20" fmla="*/ 529121 w 606725"/>
              <a:gd name="connsiteY20" fmla="*/ 265418 h 547517"/>
              <a:gd name="connsiteX21" fmla="*/ 548364 w 606725"/>
              <a:gd name="connsiteY21" fmla="*/ 284516 h 547517"/>
              <a:gd name="connsiteX22" fmla="*/ 548364 w 606725"/>
              <a:gd name="connsiteY22" fmla="*/ 528304 h 547517"/>
              <a:gd name="connsiteX23" fmla="*/ 529121 w 606725"/>
              <a:gd name="connsiteY23" fmla="*/ 547517 h 547517"/>
              <a:gd name="connsiteX24" fmla="*/ 19243 w 606725"/>
              <a:gd name="connsiteY24" fmla="*/ 547517 h 547517"/>
              <a:gd name="connsiteX25" fmla="*/ 0 w 606725"/>
              <a:gd name="connsiteY25" fmla="*/ 528304 h 547517"/>
              <a:gd name="connsiteX26" fmla="*/ 0 w 606725"/>
              <a:gd name="connsiteY26" fmla="*/ 19213 h 547517"/>
              <a:gd name="connsiteX27" fmla="*/ 19243 w 606725"/>
              <a:gd name="connsiteY27" fmla="*/ 0 h 54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725" h="547517">
                <a:moveTo>
                  <a:pt x="587483" y="7021"/>
                </a:moveTo>
                <a:cubicBezTo>
                  <a:pt x="592380" y="7021"/>
                  <a:pt x="597277" y="8891"/>
                  <a:pt x="601022" y="12630"/>
                </a:cubicBezTo>
                <a:cubicBezTo>
                  <a:pt x="608627" y="20108"/>
                  <a:pt x="608627" y="32188"/>
                  <a:pt x="601022" y="39667"/>
                </a:cubicBezTo>
                <a:lnTo>
                  <a:pt x="274696" y="365607"/>
                </a:lnTo>
                <a:cubicBezTo>
                  <a:pt x="270894" y="369288"/>
                  <a:pt x="266054" y="371244"/>
                  <a:pt x="261099" y="371244"/>
                </a:cubicBezTo>
                <a:cubicBezTo>
                  <a:pt x="256145" y="371244"/>
                  <a:pt x="251305" y="369288"/>
                  <a:pt x="247502" y="365607"/>
                </a:cubicBezTo>
                <a:lnTo>
                  <a:pt x="156242" y="274486"/>
                </a:lnTo>
                <a:cubicBezTo>
                  <a:pt x="148752" y="267008"/>
                  <a:pt x="148752" y="254812"/>
                  <a:pt x="156242" y="247334"/>
                </a:cubicBezTo>
                <a:cubicBezTo>
                  <a:pt x="163732" y="239856"/>
                  <a:pt x="175946" y="239856"/>
                  <a:pt x="183436" y="247334"/>
                </a:cubicBezTo>
                <a:lnTo>
                  <a:pt x="261099" y="324879"/>
                </a:lnTo>
                <a:lnTo>
                  <a:pt x="573943" y="12630"/>
                </a:lnTo>
                <a:cubicBezTo>
                  <a:pt x="577688" y="8891"/>
                  <a:pt x="582586" y="7021"/>
                  <a:pt x="587483" y="7021"/>
                </a:cubicBezTo>
                <a:close/>
                <a:moveTo>
                  <a:pt x="19243" y="0"/>
                </a:moveTo>
                <a:lnTo>
                  <a:pt x="417236" y="0"/>
                </a:lnTo>
                <a:cubicBezTo>
                  <a:pt x="427837" y="0"/>
                  <a:pt x="436479" y="8629"/>
                  <a:pt x="436479" y="19213"/>
                </a:cubicBezTo>
                <a:cubicBezTo>
                  <a:pt x="436479" y="29798"/>
                  <a:pt x="427837" y="38311"/>
                  <a:pt x="417236" y="38311"/>
                </a:cubicBezTo>
                <a:lnTo>
                  <a:pt x="38370" y="38311"/>
                </a:lnTo>
                <a:lnTo>
                  <a:pt x="38370" y="509206"/>
                </a:lnTo>
                <a:lnTo>
                  <a:pt x="509994" y="509206"/>
                </a:lnTo>
                <a:lnTo>
                  <a:pt x="509994" y="284516"/>
                </a:lnTo>
                <a:cubicBezTo>
                  <a:pt x="509994" y="273931"/>
                  <a:pt x="518520" y="265418"/>
                  <a:pt x="529121" y="265418"/>
                </a:cubicBezTo>
                <a:cubicBezTo>
                  <a:pt x="539722" y="265418"/>
                  <a:pt x="548364" y="273931"/>
                  <a:pt x="548364" y="284516"/>
                </a:cubicBezTo>
                <a:lnTo>
                  <a:pt x="548364" y="528304"/>
                </a:lnTo>
                <a:cubicBezTo>
                  <a:pt x="548364" y="539004"/>
                  <a:pt x="539722" y="547517"/>
                  <a:pt x="529121" y="547517"/>
                </a:cubicBezTo>
                <a:lnTo>
                  <a:pt x="19243" y="547517"/>
                </a:lnTo>
                <a:cubicBezTo>
                  <a:pt x="8642" y="547517"/>
                  <a:pt x="0" y="539004"/>
                  <a:pt x="0" y="528304"/>
                </a:cubicBezTo>
                <a:lnTo>
                  <a:pt x="0" y="19213"/>
                </a:lnTo>
                <a:cubicBezTo>
                  <a:pt x="0" y="8629"/>
                  <a:pt x="8642" y="0"/>
                  <a:pt x="19243" y="0"/>
                </a:cubicBezTo>
                <a:close/>
              </a:path>
            </a:pathLst>
          </a:custGeom>
          <a:solidFill>
            <a:srgbClr val="F26C9E"/>
          </a:solidFill>
          <a:ln>
            <a:noFill/>
          </a:ln>
        </p:spPr>
      </p:sp>
      <p:sp>
        <p:nvSpPr>
          <p:cNvPr id="44" name="check-box_67349">
            <a:extLst>
              <a:ext uri="{FF2B5EF4-FFF2-40B4-BE49-F238E27FC236}">
                <a16:creationId xmlns:a16="http://schemas.microsoft.com/office/drawing/2014/main" id="{30D4A827-A916-45F3-B703-E7B02196C0FC}"/>
              </a:ext>
            </a:extLst>
          </p:cNvPr>
          <p:cNvSpPr>
            <a:spLocks noChangeAspect="1"/>
          </p:cNvSpPr>
          <p:nvPr/>
        </p:nvSpPr>
        <p:spPr bwMode="auto">
          <a:xfrm>
            <a:off x="512575" y="5379870"/>
            <a:ext cx="244805" cy="220915"/>
          </a:xfrm>
          <a:custGeom>
            <a:avLst/>
            <a:gdLst>
              <a:gd name="connsiteX0" fmla="*/ 587483 w 606725"/>
              <a:gd name="connsiteY0" fmla="*/ 7021 h 547517"/>
              <a:gd name="connsiteX1" fmla="*/ 601022 w 606725"/>
              <a:gd name="connsiteY1" fmla="*/ 12630 h 547517"/>
              <a:gd name="connsiteX2" fmla="*/ 601022 w 606725"/>
              <a:gd name="connsiteY2" fmla="*/ 39667 h 547517"/>
              <a:gd name="connsiteX3" fmla="*/ 274696 w 606725"/>
              <a:gd name="connsiteY3" fmla="*/ 365607 h 547517"/>
              <a:gd name="connsiteX4" fmla="*/ 261099 w 606725"/>
              <a:gd name="connsiteY4" fmla="*/ 371244 h 547517"/>
              <a:gd name="connsiteX5" fmla="*/ 247502 w 606725"/>
              <a:gd name="connsiteY5" fmla="*/ 365607 h 547517"/>
              <a:gd name="connsiteX6" fmla="*/ 156242 w 606725"/>
              <a:gd name="connsiteY6" fmla="*/ 274486 h 547517"/>
              <a:gd name="connsiteX7" fmla="*/ 156242 w 606725"/>
              <a:gd name="connsiteY7" fmla="*/ 247334 h 547517"/>
              <a:gd name="connsiteX8" fmla="*/ 183436 w 606725"/>
              <a:gd name="connsiteY8" fmla="*/ 247334 h 547517"/>
              <a:gd name="connsiteX9" fmla="*/ 261099 w 606725"/>
              <a:gd name="connsiteY9" fmla="*/ 324879 h 547517"/>
              <a:gd name="connsiteX10" fmla="*/ 573943 w 606725"/>
              <a:gd name="connsiteY10" fmla="*/ 12630 h 547517"/>
              <a:gd name="connsiteX11" fmla="*/ 587483 w 606725"/>
              <a:gd name="connsiteY11" fmla="*/ 7021 h 547517"/>
              <a:gd name="connsiteX12" fmla="*/ 19243 w 606725"/>
              <a:gd name="connsiteY12" fmla="*/ 0 h 547517"/>
              <a:gd name="connsiteX13" fmla="*/ 417236 w 606725"/>
              <a:gd name="connsiteY13" fmla="*/ 0 h 547517"/>
              <a:gd name="connsiteX14" fmla="*/ 436479 w 606725"/>
              <a:gd name="connsiteY14" fmla="*/ 19213 h 547517"/>
              <a:gd name="connsiteX15" fmla="*/ 417236 w 606725"/>
              <a:gd name="connsiteY15" fmla="*/ 38311 h 547517"/>
              <a:gd name="connsiteX16" fmla="*/ 38370 w 606725"/>
              <a:gd name="connsiteY16" fmla="*/ 38311 h 547517"/>
              <a:gd name="connsiteX17" fmla="*/ 38370 w 606725"/>
              <a:gd name="connsiteY17" fmla="*/ 509206 h 547517"/>
              <a:gd name="connsiteX18" fmla="*/ 509994 w 606725"/>
              <a:gd name="connsiteY18" fmla="*/ 509206 h 547517"/>
              <a:gd name="connsiteX19" fmla="*/ 509994 w 606725"/>
              <a:gd name="connsiteY19" fmla="*/ 284516 h 547517"/>
              <a:gd name="connsiteX20" fmla="*/ 529121 w 606725"/>
              <a:gd name="connsiteY20" fmla="*/ 265418 h 547517"/>
              <a:gd name="connsiteX21" fmla="*/ 548364 w 606725"/>
              <a:gd name="connsiteY21" fmla="*/ 284516 h 547517"/>
              <a:gd name="connsiteX22" fmla="*/ 548364 w 606725"/>
              <a:gd name="connsiteY22" fmla="*/ 528304 h 547517"/>
              <a:gd name="connsiteX23" fmla="*/ 529121 w 606725"/>
              <a:gd name="connsiteY23" fmla="*/ 547517 h 547517"/>
              <a:gd name="connsiteX24" fmla="*/ 19243 w 606725"/>
              <a:gd name="connsiteY24" fmla="*/ 547517 h 547517"/>
              <a:gd name="connsiteX25" fmla="*/ 0 w 606725"/>
              <a:gd name="connsiteY25" fmla="*/ 528304 h 547517"/>
              <a:gd name="connsiteX26" fmla="*/ 0 w 606725"/>
              <a:gd name="connsiteY26" fmla="*/ 19213 h 547517"/>
              <a:gd name="connsiteX27" fmla="*/ 19243 w 606725"/>
              <a:gd name="connsiteY27" fmla="*/ 0 h 54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725" h="547517">
                <a:moveTo>
                  <a:pt x="587483" y="7021"/>
                </a:moveTo>
                <a:cubicBezTo>
                  <a:pt x="592380" y="7021"/>
                  <a:pt x="597277" y="8891"/>
                  <a:pt x="601022" y="12630"/>
                </a:cubicBezTo>
                <a:cubicBezTo>
                  <a:pt x="608627" y="20108"/>
                  <a:pt x="608627" y="32188"/>
                  <a:pt x="601022" y="39667"/>
                </a:cubicBezTo>
                <a:lnTo>
                  <a:pt x="274696" y="365607"/>
                </a:lnTo>
                <a:cubicBezTo>
                  <a:pt x="270894" y="369288"/>
                  <a:pt x="266054" y="371244"/>
                  <a:pt x="261099" y="371244"/>
                </a:cubicBezTo>
                <a:cubicBezTo>
                  <a:pt x="256145" y="371244"/>
                  <a:pt x="251305" y="369288"/>
                  <a:pt x="247502" y="365607"/>
                </a:cubicBezTo>
                <a:lnTo>
                  <a:pt x="156242" y="274486"/>
                </a:lnTo>
                <a:cubicBezTo>
                  <a:pt x="148752" y="267008"/>
                  <a:pt x="148752" y="254812"/>
                  <a:pt x="156242" y="247334"/>
                </a:cubicBezTo>
                <a:cubicBezTo>
                  <a:pt x="163732" y="239856"/>
                  <a:pt x="175946" y="239856"/>
                  <a:pt x="183436" y="247334"/>
                </a:cubicBezTo>
                <a:lnTo>
                  <a:pt x="261099" y="324879"/>
                </a:lnTo>
                <a:lnTo>
                  <a:pt x="573943" y="12630"/>
                </a:lnTo>
                <a:cubicBezTo>
                  <a:pt x="577688" y="8891"/>
                  <a:pt x="582586" y="7021"/>
                  <a:pt x="587483" y="7021"/>
                </a:cubicBezTo>
                <a:close/>
                <a:moveTo>
                  <a:pt x="19243" y="0"/>
                </a:moveTo>
                <a:lnTo>
                  <a:pt x="417236" y="0"/>
                </a:lnTo>
                <a:cubicBezTo>
                  <a:pt x="427837" y="0"/>
                  <a:pt x="436479" y="8629"/>
                  <a:pt x="436479" y="19213"/>
                </a:cubicBezTo>
                <a:cubicBezTo>
                  <a:pt x="436479" y="29798"/>
                  <a:pt x="427837" y="38311"/>
                  <a:pt x="417236" y="38311"/>
                </a:cubicBezTo>
                <a:lnTo>
                  <a:pt x="38370" y="38311"/>
                </a:lnTo>
                <a:lnTo>
                  <a:pt x="38370" y="509206"/>
                </a:lnTo>
                <a:lnTo>
                  <a:pt x="509994" y="509206"/>
                </a:lnTo>
                <a:lnTo>
                  <a:pt x="509994" y="284516"/>
                </a:lnTo>
                <a:cubicBezTo>
                  <a:pt x="509994" y="273931"/>
                  <a:pt x="518520" y="265418"/>
                  <a:pt x="529121" y="265418"/>
                </a:cubicBezTo>
                <a:cubicBezTo>
                  <a:pt x="539722" y="265418"/>
                  <a:pt x="548364" y="273931"/>
                  <a:pt x="548364" y="284516"/>
                </a:cubicBezTo>
                <a:lnTo>
                  <a:pt x="548364" y="528304"/>
                </a:lnTo>
                <a:cubicBezTo>
                  <a:pt x="548364" y="539004"/>
                  <a:pt x="539722" y="547517"/>
                  <a:pt x="529121" y="547517"/>
                </a:cubicBezTo>
                <a:lnTo>
                  <a:pt x="19243" y="547517"/>
                </a:lnTo>
                <a:cubicBezTo>
                  <a:pt x="8642" y="547517"/>
                  <a:pt x="0" y="539004"/>
                  <a:pt x="0" y="528304"/>
                </a:cubicBezTo>
                <a:lnTo>
                  <a:pt x="0" y="19213"/>
                </a:lnTo>
                <a:cubicBezTo>
                  <a:pt x="0" y="8629"/>
                  <a:pt x="8642" y="0"/>
                  <a:pt x="19243" y="0"/>
                </a:cubicBezTo>
                <a:close/>
              </a:path>
            </a:pathLst>
          </a:custGeom>
          <a:solidFill>
            <a:srgbClr val="F26C9E"/>
          </a:solidFill>
          <a:ln>
            <a:noFill/>
          </a:ln>
        </p:spPr>
      </p:sp>
      <p:sp>
        <p:nvSpPr>
          <p:cNvPr id="45" name="check-box_67349">
            <a:extLst>
              <a:ext uri="{FF2B5EF4-FFF2-40B4-BE49-F238E27FC236}">
                <a16:creationId xmlns:a16="http://schemas.microsoft.com/office/drawing/2014/main" id="{C13F07C6-7FEA-4FCC-A4FF-1F7F7A9EBA7C}"/>
              </a:ext>
            </a:extLst>
          </p:cNvPr>
          <p:cNvSpPr>
            <a:spLocks noChangeAspect="1"/>
          </p:cNvSpPr>
          <p:nvPr/>
        </p:nvSpPr>
        <p:spPr bwMode="auto">
          <a:xfrm>
            <a:off x="7435231" y="5038125"/>
            <a:ext cx="244805" cy="220915"/>
          </a:xfrm>
          <a:custGeom>
            <a:avLst/>
            <a:gdLst>
              <a:gd name="connsiteX0" fmla="*/ 587483 w 606725"/>
              <a:gd name="connsiteY0" fmla="*/ 7021 h 547517"/>
              <a:gd name="connsiteX1" fmla="*/ 601022 w 606725"/>
              <a:gd name="connsiteY1" fmla="*/ 12630 h 547517"/>
              <a:gd name="connsiteX2" fmla="*/ 601022 w 606725"/>
              <a:gd name="connsiteY2" fmla="*/ 39667 h 547517"/>
              <a:gd name="connsiteX3" fmla="*/ 274696 w 606725"/>
              <a:gd name="connsiteY3" fmla="*/ 365607 h 547517"/>
              <a:gd name="connsiteX4" fmla="*/ 261099 w 606725"/>
              <a:gd name="connsiteY4" fmla="*/ 371244 h 547517"/>
              <a:gd name="connsiteX5" fmla="*/ 247502 w 606725"/>
              <a:gd name="connsiteY5" fmla="*/ 365607 h 547517"/>
              <a:gd name="connsiteX6" fmla="*/ 156242 w 606725"/>
              <a:gd name="connsiteY6" fmla="*/ 274486 h 547517"/>
              <a:gd name="connsiteX7" fmla="*/ 156242 w 606725"/>
              <a:gd name="connsiteY7" fmla="*/ 247334 h 547517"/>
              <a:gd name="connsiteX8" fmla="*/ 183436 w 606725"/>
              <a:gd name="connsiteY8" fmla="*/ 247334 h 547517"/>
              <a:gd name="connsiteX9" fmla="*/ 261099 w 606725"/>
              <a:gd name="connsiteY9" fmla="*/ 324879 h 547517"/>
              <a:gd name="connsiteX10" fmla="*/ 573943 w 606725"/>
              <a:gd name="connsiteY10" fmla="*/ 12630 h 547517"/>
              <a:gd name="connsiteX11" fmla="*/ 587483 w 606725"/>
              <a:gd name="connsiteY11" fmla="*/ 7021 h 547517"/>
              <a:gd name="connsiteX12" fmla="*/ 19243 w 606725"/>
              <a:gd name="connsiteY12" fmla="*/ 0 h 547517"/>
              <a:gd name="connsiteX13" fmla="*/ 417236 w 606725"/>
              <a:gd name="connsiteY13" fmla="*/ 0 h 547517"/>
              <a:gd name="connsiteX14" fmla="*/ 436479 w 606725"/>
              <a:gd name="connsiteY14" fmla="*/ 19213 h 547517"/>
              <a:gd name="connsiteX15" fmla="*/ 417236 w 606725"/>
              <a:gd name="connsiteY15" fmla="*/ 38311 h 547517"/>
              <a:gd name="connsiteX16" fmla="*/ 38370 w 606725"/>
              <a:gd name="connsiteY16" fmla="*/ 38311 h 547517"/>
              <a:gd name="connsiteX17" fmla="*/ 38370 w 606725"/>
              <a:gd name="connsiteY17" fmla="*/ 509206 h 547517"/>
              <a:gd name="connsiteX18" fmla="*/ 509994 w 606725"/>
              <a:gd name="connsiteY18" fmla="*/ 509206 h 547517"/>
              <a:gd name="connsiteX19" fmla="*/ 509994 w 606725"/>
              <a:gd name="connsiteY19" fmla="*/ 284516 h 547517"/>
              <a:gd name="connsiteX20" fmla="*/ 529121 w 606725"/>
              <a:gd name="connsiteY20" fmla="*/ 265418 h 547517"/>
              <a:gd name="connsiteX21" fmla="*/ 548364 w 606725"/>
              <a:gd name="connsiteY21" fmla="*/ 284516 h 547517"/>
              <a:gd name="connsiteX22" fmla="*/ 548364 w 606725"/>
              <a:gd name="connsiteY22" fmla="*/ 528304 h 547517"/>
              <a:gd name="connsiteX23" fmla="*/ 529121 w 606725"/>
              <a:gd name="connsiteY23" fmla="*/ 547517 h 547517"/>
              <a:gd name="connsiteX24" fmla="*/ 19243 w 606725"/>
              <a:gd name="connsiteY24" fmla="*/ 547517 h 547517"/>
              <a:gd name="connsiteX25" fmla="*/ 0 w 606725"/>
              <a:gd name="connsiteY25" fmla="*/ 528304 h 547517"/>
              <a:gd name="connsiteX26" fmla="*/ 0 w 606725"/>
              <a:gd name="connsiteY26" fmla="*/ 19213 h 547517"/>
              <a:gd name="connsiteX27" fmla="*/ 19243 w 606725"/>
              <a:gd name="connsiteY27" fmla="*/ 0 h 54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725" h="547517">
                <a:moveTo>
                  <a:pt x="587483" y="7021"/>
                </a:moveTo>
                <a:cubicBezTo>
                  <a:pt x="592380" y="7021"/>
                  <a:pt x="597277" y="8891"/>
                  <a:pt x="601022" y="12630"/>
                </a:cubicBezTo>
                <a:cubicBezTo>
                  <a:pt x="608627" y="20108"/>
                  <a:pt x="608627" y="32188"/>
                  <a:pt x="601022" y="39667"/>
                </a:cubicBezTo>
                <a:lnTo>
                  <a:pt x="274696" y="365607"/>
                </a:lnTo>
                <a:cubicBezTo>
                  <a:pt x="270894" y="369288"/>
                  <a:pt x="266054" y="371244"/>
                  <a:pt x="261099" y="371244"/>
                </a:cubicBezTo>
                <a:cubicBezTo>
                  <a:pt x="256145" y="371244"/>
                  <a:pt x="251305" y="369288"/>
                  <a:pt x="247502" y="365607"/>
                </a:cubicBezTo>
                <a:lnTo>
                  <a:pt x="156242" y="274486"/>
                </a:lnTo>
                <a:cubicBezTo>
                  <a:pt x="148752" y="267008"/>
                  <a:pt x="148752" y="254812"/>
                  <a:pt x="156242" y="247334"/>
                </a:cubicBezTo>
                <a:cubicBezTo>
                  <a:pt x="163732" y="239856"/>
                  <a:pt x="175946" y="239856"/>
                  <a:pt x="183436" y="247334"/>
                </a:cubicBezTo>
                <a:lnTo>
                  <a:pt x="261099" y="324879"/>
                </a:lnTo>
                <a:lnTo>
                  <a:pt x="573943" y="12630"/>
                </a:lnTo>
                <a:cubicBezTo>
                  <a:pt x="577688" y="8891"/>
                  <a:pt x="582586" y="7021"/>
                  <a:pt x="587483" y="7021"/>
                </a:cubicBezTo>
                <a:close/>
                <a:moveTo>
                  <a:pt x="19243" y="0"/>
                </a:moveTo>
                <a:lnTo>
                  <a:pt x="417236" y="0"/>
                </a:lnTo>
                <a:cubicBezTo>
                  <a:pt x="427837" y="0"/>
                  <a:pt x="436479" y="8629"/>
                  <a:pt x="436479" y="19213"/>
                </a:cubicBezTo>
                <a:cubicBezTo>
                  <a:pt x="436479" y="29798"/>
                  <a:pt x="427837" y="38311"/>
                  <a:pt x="417236" y="38311"/>
                </a:cubicBezTo>
                <a:lnTo>
                  <a:pt x="38370" y="38311"/>
                </a:lnTo>
                <a:lnTo>
                  <a:pt x="38370" y="509206"/>
                </a:lnTo>
                <a:lnTo>
                  <a:pt x="509994" y="509206"/>
                </a:lnTo>
                <a:lnTo>
                  <a:pt x="509994" y="284516"/>
                </a:lnTo>
                <a:cubicBezTo>
                  <a:pt x="509994" y="273931"/>
                  <a:pt x="518520" y="265418"/>
                  <a:pt x="529121" y="265418"/>
                </a:cubicBezTo>
                <a:cubicBezTo>
                  <a:pt x="539722" y="265418"/>
                  <a:pt x="548364" y="273931"/>
                  <a:pt x="548364" y="284516"/>
                </a:cubicBezTo>
                <a:lnTo>
                  <a:pt x="548364" y="528304"/>
                </a:lnTo>
                <a:cubicBezTo>
                  <a:pt x="548364" y="539004"/>
                  <a:pt x="539722" y="547517"/>
                  <a:pt x="529121" y="547517"/>
                </a:cubicBezTo>
                <a:lnTo>
                  <a:pt x="19243" y="547517"/>
                </a:lnTo>
                <a:cubicBezTo>
                  <a:pt x="8642" y="547517"/>
                  <a:pt x="0" y="539004"/>
                  <a:pt x="0" y="528304"/>
                </a:cubicBezTo>
                <a:lnTo>
                  <a:pt x="0" y="19213"/>
                </a:lnTo>
                <a:cubicBezTo>
                  <a:pt x="0" y="8629"/>
                  <a:pt x="8642" y="0"/>
                  <a:pt x="19243" y="0"/>
                </a:cubicBezTo>
                <a:close/>
              </a:path>
            </a:pathLst>
          </a:custGeom>
          <a:solidFill>
            <a:srgbClr val="F26C9E"/>
          </a:solidFill>
          <a:ln>
            <a:noFill/>
          </a:ln>
        </p:spPr>
      </p:sp>
      <p:sp>
        <p:nvSpPr>
          <p:cNvPr id="46" name="check-box_67349">
            <a:extLst>
              <a:ext uri="{FF2B5EF4-FFF2-40B4-BE49-F238E27FC236}">
                <a16:creationId xmlns:a16="http://schemas.microsoft.com/office/drawing/2014/main" id="{50C9D5E8-9C3B-46C7-A7B2-4B5871FEDE83}"/>
              </a:ext>
            </a:extLst>
          </p:cNvPr>
          <p:cNvSpPr>
            <a:spLocks noChangeAspect="1"/>
          </p:cNvSpPr>
          <p:nvPr/>
        </p:nvSpPr>
        <p:spPr bwMode="auto">
          <a:xfrm>
            <a:off x="7435231" y="5467612"/>
            <a:ext cx="244805" cy="220915"/>
          </a:xfrm>
          <a:custGeom>
            <a:avLst/>
            <a:gdLst>
              <a:gd name="connsiteX0" fmla="*/ 587483 w 606725"/>
              <a:gd name="connsiteY0" fmla="*/ 7021 h 547517"/>
              <a:gd name="connsiteX1" fmla="*/ 601022 w 606725"/>
              <a:gd name="connsiteY1" fmla="*/ 12630 h 547517"/>
              <a:gd name="connsiteX2" fmla="*/ 601022 w 606725"/>
              <a:gd name="connsiteY2" fmla="*/ 39667 h 547517"/>
              <a:gd name="connsiteX3" fmla="*/ 274696 w 606725"/>
              <a:gd name="connsiteY3" fmla="*/ 365607 h 547517"/>
              <a:gd name="connsiteX4" fmla="*/ 261099 w 606725"/>
              <a:gd name="connsiteY4" fmla="*/ 371244 h 547517"/>
              <a:gd name="connsiteX5" fmla="*/ 247502 w 606725"/>
              <a:gd name="connsiteY5" fmla="*/ 365607 h 547517"/>
              <a:gd name="connsiteX6" fmla="*/ 156242 w 606725"/>
              <a:gd name="connsiteY6" fmla="*/ 274486 h 547517"/>
              <a:gd name="connsiteX7" fmla="*/ 156242 w 606725"/>
              <a:gd name="connsiteY7" fmla="*/ 247334 h 547517"/>
              <a:gd name="connsiteX8" fmla="*/ 183436 w 606725"/>
              <a:gd name="connsiteY8" fmla="*/ 247334 h 547517"/>
              <a:gd name="connsiteX9" fmla="*/ 261099 w 606725"/>
              <a:gd name="connsiteY9" fmla="*/ 324879 h 547517"/>
              <a:gd name="connsiteX10" fmla="*/ 573943 w 606725"/>
              <a:gd name="connsiteY10" fmla="*/ 12630 h 547517"/>
              <a:gd name="connsiteX11" fmla="*/ 587483 w 606725"/>
              <a:gd name="connsiteY11" fmla="*/ 7021 h 547517"/>
              <a:gd name="connsiteX12" fmla="*/ 19243 w 606725"/>
              <a:gd name="connsiteY12" fmla="*/ 0 h 547517"/>
              <a:gd name="connsiteX13" fmla="*/ 417236 w 606725"/>
              <a:gd name="connsiteY13" fmla="*/ 0 h 547517"/>
              <a:gd name="connsiteX14" fmla="*/ 436479 w 606725"/>
              <a:gd name="connsiteY14" fmla="*/ 19213 h 547517"/>
              <a:gd name="connsiteX15" fmla="*/ 417236 w 606725"/>
              <a:gd name="connsiteY15" fmla="*/ 38311 h 547517"/>
              <a:gd name="connsiteX16" fmla="*/ 38370 w 606725"/>
              <a:gd name="connsiteY16" fmla="*/ 38311 h 547517"/>
              <a:gd name="connsiteX17" fmla="*/ 38370 w 606725"/>
              <a:gd name="connsiteY17" fmla="*/ 509206 h 547517"/>
              <a:gd name="connsiteX18" fmla="*/ 509994 w 606725"/>
              <a:gd name="connsiteY18" fmla="*/ 509206 h 547517"/>
              <a:gd name="connsiteX19" fmla="*/ 509994 w 606725"/>
              <a:gd name="connsiteY19" fmla="*/ 284516 h 547517"/>
              <a:gd name="connsiteX20" fmla="*/ 529121 w 606725"/>
              <a:gd name="connsiteY20" fmla="*/ 265418 h 547517"/>
              <a:gd name="connsiteX21" fmla="*/ 548364 w 606725"/>
              <a:gd name="connsiteY21" fmla="*/ 284516 h 547517"/>
              <a:gd name="connsiteX22" fmla="*/ 548364 w 606725"/>
              <a:gd name="connsiteY22" fmla="*/ 528304 h 547517"/>
              <a:gd name="connsiteX23" fmla="*/ 529121 w 606725"/>
              <a:gd name="connsiteY23" fmla="*/ 547517 h 547517"/>
              <a:gd name="connsiteX24" fmla="*/ 19243 w 606725"/>
              <a:gd name="connsiteY24" fmla="*/ 547517 h 547517"/>
              <a:gd name="connsiteX25" fmla="*/ 0 w 606725"/>
              <a:gd name="connsiteY25" fmla="*/ 528304 h 547517"/>
              <a:gd name="connsiteX26" fmla="*/ 0 w 606725"/>
              <a:gd name="connsiteY26" fmla="*/ 19213 h 547517"/>
              <a:gd name="connsiteX27" fmla="*/ 19243 w 606725"/>
              <a:gd name="connsiteY27" fmla="*/ 0 h 547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06725" h="547517">
                <a:moveTo>
                  <a:pt x="587483" y="7021"/>
                </a:moveTo>
                <a:cubicBezTo>
                  <a:pt x="592380" y="7021"/>
                  <a:pt x="597277" y="8891"/>
                  <a:pt x="601022" y="12630"/>
                </a:cubicBezTo>
                <a:cubicBezTo>
                  <a:pt x="608627" y="20108"/>
                  <a:pt x="608627" y="32188"/>
                  <a:pt x="601022" y="39667"/>
                </a:cubicBezTo>
                <a:lnTo>
                  <a:pt x="274696" y="365607"/>
                </a:lnTo>
                <a:cubicBezTo>
                  <a:pt x="270894" y="369288"/>
                  <a:pt x="266054" y="371244"/>
                  <a:pt x="261099" y="371244"/>
                </a:cubicBezTo>
                <a:cubicBezTo>
                  <a:pt x="256145" y="371244"/>
                  <a:pt x="251305" y="369288"/>
                  <a:pt x="247502" y="365607"/>
                </a:cubicBezTo>
                <a:lnTo>
                  <a:pt x="156242" y="274486"/>
                </a:lnTo>
                <a:cubicBezTo>
                  <a:pt x="148752" y="267008"/>
                  <a:pt x="148752" y="254812"/>
                  <a:pt x="156242" y="247334"/>
                </a:cubicBezTo>
                <a:cubicBezTo>
                  <a:pt x="163732" y="239856"/>
                  <a:pt x="175946" y="239856"/>
                  <a:pt x="183436" y="247334"/>
                </a:cubicBezTo>
                <a:lnTo>
                  <a:pt x="261099" y="324879"/>
                </a:lnTo>
                <a:lnTo>
                  <a:pt x="573943" y="12630"/>
                </a:lnTo>
                <a:cubicBezTo>
                  <a:pt x="577688" y="8891"/>
                  <a:pt x="582586" y="7021"/>
                  <a:pt x="587483" y="7021"/>
                </a:cubicBezTo>
                <a:close/>
                <a:moveTo>
                  <a:pt x="19243" y="0"/>
                </a:moveTo>
                <a:lnTo>
                  <a:pt x="417236" y="0"/>
                </a:lnTo>
                <a:cubicBezTo>
                  <a:pt x="427837" y="0"/>
                  <a:pt x="436479" y="8629"/>
                  <a:pt x="436479" y="19213"/>
                </a:cubicBezTo>
                <a:cubicBezTo>
                  <a:pt x="436479" y="29798"/>
                  <a:pt x="427837" y="38311"/>
                  <a:pt x="417236" y="38311"/>
                </a:cubicBezTo>
                <a:lnTo>
                  <a:pt x="38370" y="38311"/>
                </a:lnTo>
                <a:lnTo>
                  <a:pt x="38370" y="509206"/>
                </a:lnTo>
                <a:lnTo>
                  <a:pt x="509994" y="509206"/>
                </a:lnTo>
                <a:lnTo>
                  <a:pt x="509994" y="284516"/>
                </a:lnTo>
                <a:cubicBezTo>
                  <a:pt x="509994" y="273931"/>
                  <a:pt x="518520" y="265418"/>
                  <a:pt x="529121" y="265418"/>
                </a:cubicBezTo>
                <a:cubicBezTo>
                  <a:pt x="539722" y="265418"/>
                  <a:pt x="548364" y="273931"/>
                  <a:pt x="548364" y="284516"/>
                </a:cubicBezTo>
                <a:lnTo>
                  <a:pt x="548364" y="528304"/>
                </a:lnTo>
                <a:cubicBezTo>
                  <a:pt x="548364" y="539004"/>
                  <a:pt x="539722" y="547517"/>
                  <a:pt x="529121" y="547517"/>
                </a:cubicBezTo>
                <a:lnTo>
                  <a:pt x="19243" y="547517"/>
                </a:lnTo>
                <a:cubicBezTo>
                  <a:pt x="8642" y="547517"/>
                  <a:pt x="0" y="539004"/>
                  <a:pt x="0" y="528304"/>
                </a:cubicBezTo>
                <a:lnTo>
                  <a:pt x="0" y="19213"/>
                </a:lnTo>
                <a:cubicBezTo>
                  <a:pt x="0" y="8629"/>
                  <a:pt x="8642" y="0"/>
                  <a:pt x="19243" y="0"/>
                </a:cubicBezTo>
                <a:close/>
              </a:path>
            </a:pathLst>
          </a:custGeom>
          <a:solidFill>
            <a:srgbClr val="F26C9E"/>
          </a:solidFill>
          <a:ln>
            <a:noFill/>
          </a:ln>
        </p:spPr>
      </p:sp>
      <p:sp>
        <p:nvSpPr>
          <p:cNvPr id="47" name="PA_任意多边形 10">
            <a:extLst>
              <a:ext uri="{FF2B5EF4-FFF2-40B4-BE49-F238E27FC236}">
                <a16:creationId xmlns:a16="http://schemas.microsoft.com/office/drawing/2014/main" id="{52802E2C-32A1-484E-B224-9DBE35B2DEF5}"/>
              </a:ext>
            </a:extLst>
          </p:cNvPr>
          <p:cNvSpPr>
            <a:spLocks noEditPoints="1"/>
          </p:cNvSpPr>
          <p:nvPr/>
        </p:nvSpPr>
        <p:spPr bwMode="auto">
          <a:xfrm>
            <a:off x="1695938" y="1574868"/>
            <a:ext cx="286440" cy="362730"/>
          </a:xfrm>
          <a:custGeom>
            <a:avLst/>
            <a:gdLst>
              <a:gd name="T0" fmla="*/ 96 w 145"/>
              <a:gd name="T1" fmla="*/ 71 h 195"/>
              <a:gd name="T2" fmla="*/ 72 w 145"/>
              <a:gd name="T3" fmla="*/ 81 h 195"/>
              <a:gd name="T4" fmla="*/ 60 w 145"/>
              <a:gd name="T5" fmla="*/ 79 h 195"/>
              <a:gd name="T6" fmla="*/ 49 w 145"/>
              <a:gd name="T7" fmla="*/ 71 h 195"/>
              <a:gd name="T8" fmla="*/ 43 w 145"/>
              <a:gd name="T9" fmla="*/ 71 h 195"/>
              <a:gd name="T10" fmla="*/ 43 w 145"/>
              <a:gd name="T11" fmla="*/ 78 h 195"/>
              <a:gd name="T12" fmla="*/ 56 w 145"/>
              <a:gd name="T13" fmla="*/ 87 h 195"/>
              <a:gd name="T14" fmla="*/ 72 w 145"/>
              <a:gd name="T15" fmla="*/ 90 h 195"/>
              <a:gd name="T16" fmla="*/ 102 w 145"/>
              <a:gd name="T17" fmla="*/ 78 h 195"/>
              <a:gd name="T18" fmla="*/ 102 w 145"/>
              <a:gd name="T19" fmla="*/ 71 h 195"/>
              <a:gd name="T20" fmla="*/ 96 w 145"/>
              <a:gd name="T21" fmla="*/ 71 h 195"/>
              <a:gd name="T22" fmla="*/ 106 w 145"/>
              <a:gd name="T23" fmla="*/ 170 h 195"/>
              <a:gd name="T24" fmla="*/ 106 w 145"/>
              <a:gd name="T25" fmla="*/ 170 h 195"/>
              <a:gd name="T26" fmla="*/ 39 w 145"/>
              <a:gd name="T27" fmla="*/ 170 h 195"/>
              <a:gd name="T28" fmla="*/ 34 w 145"/>
              <a:gd name="T29" fmla="*/ 174 h 195"/>
              <a:gd name="T30" fmla="*/ 39 w 145"/>
              <a:gd name="T31" fmla="*/ 179 h 195"/>
              <a:gd name="T32" fmla="*/ 106 w 145"/>
              <a:gd name="T33" fmla="*/ 179 h 195"/>
              <a:gd name="T34" fmla="*/ 111 w 145"/>
              <a:gd name="T35" fmla="*/ 174 h 195"/>
              <a:gd name="T36" fmla="*/ 106 w 145"/>
              <a:gd name="T37" fmla="*/ 170 h 195"/>
              <a:gd name="T38" fmla="*/ 145 w 145"/>
              <a:gd name="T39" fmla="*/ 75 h 195"/>
              <a:gd name="T40" fmla="*/ 145 w 145"/>
              <a:gd name="T41" fmla="*/ 75 h 195"/>
              <a:gd name="T42" fmla="*/ 124 w 145"/>
              <a:gd name="T43" fmla="*/ 22 h 195"/>
              <a:gd name="T44" fmla="*/ 72 w 145"/>
              <a:gd name="T45" fmla="*/ 0 h 195"/>
              <a:gd name="T46" fmla="*/ 21 w 145"/>
              <a:gd name="T47" fmla="*/ 22 h 195"/>
              <a:gd name="T48" fmla="*/ 0 w 145"/>
              <a:gd name="T49" fmla="*/ 75 h 195"/>
              <a:gd name="T50" fmla="*/ 9 w 145"/>
              <a:gd name="T51" fmla="*/ 112 h 195"/>
              <a:gd name="T52" fmla="*/ 9 w 145"/>
              <a:gd name="T53" fmla="*/ 112 h 195"/>
              <a:gd name="T54" fmla="*/ 31 w 145"/>
              <a:gd name="T55" fmla="*/ 137 h 195"/>
              <a:gd name="T56" fmla="*/ 31 w 145"/>
              <a:gd name="T57" fmla="*/ 158 h 195"/>
              <a:gd name="T58" fmla="*/ 39 w 145"/>
              <a:gd name="T59" fmla="*/ 166 h 195"/>
              <a:gd name="T60" fmla="*/ 106 w 145"/>
              <a:gd name="T61" fmla="*/ 166 h 195"/>
              <a:gd name="T62" fmla="*/ 114 w 145"/>
              <a:gd name="T63" fmla="*/ 158 h 195"/>
              <a:gd name="T64" fmla="*/ 114 w 145"/>
              <a:gd name="T65" fmla="*/ 137 h 195"/>
              <a:gd name="T66" fmla="*/ 136 w 145"/>
              <a:gd name="T67" fmla="*/ 112 h 195"/>
              <a:gd name="T68" fmla="*/ 136 w 145"/>
              <a:gd name="T69" fmla="*/ 112 h 195"/>
              <a:gd name="T70" fmla="*/ 145 w 145"/>
              <a:gd name="T71" fmla="*/ 75 h 195"/>
              <a:gd name="T72" fmla="*/ 123 w 145"/>
              <a:gd name="T73" fmla="*/ 104 h 195"/>
              <a:gd name="T74" fmla="*/ 123 w 145"/>
              <a:gd name="T75" fmla="*/ 104 h 195"/>
              <a:gd name="T76" fmla="*/ 123 w 145"/>
              <a:gd name="T77" fmla="*/ 104 h 195"/>
              <a:gd name="T78" fmla="*/ 123 w 145"/>
              <a:gd name="T79" fmla="*/ 104 h 195"/>
              <a:gd name="T80" fmla="*/ 102 w 145"/>
              <a:gd name="T81" fmla="*/ 126 h 195"/>
              <a:gd name="T82" fmla="*/ 99 w 145"/>
              <a:gd name="T83" fmla="*/ 133 h 195"/>
              <a:gd name="T84" fmla="*/ 99 w 145"/>
              <a:gd name="T85" fmla="*/ 133 h 195"/>
              <a:gd name="T86" fmla="*/ 99 w 145"/>
              <a:gd name="T87" fmla="*/ 150 h 195"/>
              <a:gd name="T88" fmla="*/ 46 w 145"/>
              <a:gd name="T89" fmla="*/ 150 h 195"/>
              <a:gd name="T90" fmla="*/ 46 w 145"/>
              <a:gd name="T91" fmla="*/ 133 h 195"/>
              <a:gd name="T92" fmla="*/ 42 w 145"/>
              <a:gd name="T93" fmla="*/ 126 h 195"/>
              <a:gd name="T94" fmla="*/ 22 w 145"/>
              <a:gd name="T95" fmla="*/ 104 h 195"/>
              <a:gd name="T96" fmla="*/ 22 w 145"/>
              <a:gd name="T97" fmla="*/ 104 h 195"/>
              <a:gd name="T98" fmla="*/ 14 w 145"/>
              <a:gd name="T99" fmla="*/ 75 h 195"/>
              <a:gd name="T100" fmla="*/ 31 w 145"/>
              <a:gd name="T101" fmla="*/ 33 h 195"/>
              <a:gd name="T102" fmla="*/ 72 w 145"/>
              <a:gd name="T103" fmla="*/ 15 h 195"/>
              <a:gd name="T104" fmla="*/ 113 w 145"/>
              <a:gd name="T105" fmla="*/ 33 h 195"/>
              <a:gd name="T106" fmla="*/ 130 w 145"/>
              <a:gd name="T107" fmla="*/ 75 h 195"/>
              <a:gd name="T108" fmla="*/ 123 w 145"/>
              <a:gd name="T109" fmla="*/ 104 h 195"/>
              <a:gd name="T110" fmla="*/ 92 w 145"/>
              <a:gd name="T111" fmla="*/ 186 h 195"/>
              <a:gd name="T112" fmla="*/ 92 w 145"/>
              <a:gd name="T113" fmla="*/ 186 h 195"/>
              <a:gd name="T114" fmla="*/ 53 w 145"/>
              <a:gd name="T115" fmla="*/ 186 h 195"/>
              <a:gd name="T116" fmla="*/ 48 w 145"/>
              <a:gd name="T117" fmla="*/ 190 h 195"/>
              <a:gd name="T118" fmla="*/ 53 w 145"/>
              <a:gd name="T119" fmla="*/ 195 h 195"/>
              <a:gd name="T120" fmla="*/ 92 w 145"/>
              <a:gd name="T121" fmla="*/ 195 h 195"/>
              <a:gd name="T122" fmla="*/ 96 w 145"/>
              <a:gd name="T123" fmla="*/ 190 h 195"/>
              <a:gd name="T124" fmla="*/ 92 w 145"/>
              <a:gd name="T125" fmla="*/ 18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" h="195">
                <a:moveTo>
                  <a:pt x="96" y="71"/>
                </a:moveTo>
                <a:cubicBezTo>
                  <a:pt x="90" y="77"/>
                  <a:pt x="82" y="81"/>
                  <a:pt x="72" y="81"/>
                </a:cubicBezTo>
                <a:cubicBezTo>
                  <a:pt x="68" y="81"/>
                  <a:pt x="63" y="80"/>
                  <a:pt x="60" y="79"/>
                </a:cubicBezTo>
                <a:cubicBezTo>
                  <a:pt x="56" y="77"/>
                  <a:pt x="52" y="74"/>
                  <a:pt x="49" y="71"/>
                </a:cubicBezTo>
                <a:cubicBezTo>
                  <a:pt x="47" y="69"/>
                  <a:pt x="44" y="69"/>
                  <a:pt x="43" y="71"/>
                </a:cubicBezTo>
                <a:cubicBezTo>
                  <a:pt x="41" y="73"/>
                  <a:pt x="41" y="76"/>
                  <a:pt x="43" y="78"/>
                </a:cubicBezTo>
                <a:cubicBezTo>
                  <a:pt x="46" y="82"/>
                  <a:pt x="51" y="85"/>
                  <a:pt x="56" y="87"/>
                </a:cubicBezTo>
                <a:cubicBezTo>
                  <a:pt x="61" y="89"/>
                  <a:pt x="67" y="90"/>
                  <a:pt x="72" y="90"/>
                </a:cubicBezTo>
                <a:cubicBezTo>
                  <a:pt x="84" y="90"/>
                  <a:pt x="95" y="85"/>
                  <a:pt x="102" y="78"/>
                </a:cubicBezTo>
                <a:cubicBezTo>
                  <a:pt x="104" y="76"/>
                  <a:pt x="104" y="73"/>
                  <a:pt x="102" y="71"/>
                </a:cubicBezTo>
                <a:cubicBezTo>
                  <a:pt x="100" y="69"/>
                  <a:pt x="98" y="69"/>
                  <a:pt x="96" y="71"/>
                </a:cubicBezTo>
                <a:close/>
                <a:moveTo>
                  <a:pt x="106" y="170"/>
                </a:moveTo>
                <a:cubicBezTo>
                  <a:pt x="106" y="170"/>
                  <a:pt x="106" y="170"/>
                  <a:pt x="106" y="170"/>
                </a:cubicBezTo>
                <a:cubicBezTo>
                  <a:pt x="39" y="170"/>
                  <a:pt x="39" y="170"/>
                  <a:pt x="39" y="170"/>
                </a:cubicBezTo>
                <a:cubicBezTo>
                  <a:pt x="36" y="170"/>
                  <a:pt x="34" y="172"/>
                  <a:pt x="34" y="174"/>
                </a:cubicBezTo>
                <a:cubicBezTo>
                  <a:pt x="34" y="177"/>
                  <a:pt x="36" y="179"/>
                  <a:pt x="39" y="179"/>
                </a:cubicBezTo>
                <a:cubicBezTo>
                  <a:pt x="106" y="179"/>
                  <a:pt x="106" y="179"/>
                  <a:pt x="106" y="179"/>
                </a:cubicBezTo>
                <a:cubicBezTo>
                  <a:pt x="109" y="179"/>
                  <a:pt x="111" y="177"/>
                  <a:pt x="111" y="174"/>
                </a:cubicBezTo>
                <a:cubicBezTo>
                  <a:pt x="111" y="172"/>
                  <a:pt x="109" y="170"/>
                  <a:pt x="106" y="170"/>
                </a:cubicBezTo>
                <a:close/>
                <a:moveTo>
                  <a:pt x="145" y="75"/>
                </a:moveTo>
                <a:cubicBezTo>
                  <a:pt x="145" y="75"/>
                  <a:pt x="145" y="75"/>
                  <a:pt x="145" y="75"/>
                </a:cubicBezTo>
                <a:cubicBezTo>
                  <a:pt x="145" y="54"/>
                  <a:pt x="137" y="36"/>
                  <a:pt x="124" y="22"/>
                </a:cubicBezTo>
                <a:cubicBezTo>
                  <a:pt x="111" y="9"/>
                  <a:pt x="92" y="0"/>
                  <a:pt x="72" y="0"/>
                </a:cubicBezTo>
                <a:cubicBezTo>
                  <a:pt x="52" y="0"/>
                  <a:pt x="34" y="9"/>
                  <a:pt x="21" y="22"/>
                </a:cubicBezTo>
                <a:cubicBezTo>
                  <a:pt x="8" y="36"/>
                  <a:pt x="0" y="54"/>
                  <a:pt x="0" y="75"/>
                </a:cubicBezTo>
                <a:cubicBezTo>
                  <a:pt x="0" y="88"/>
                  <a:pt x="3" y="101"/>
                  <a:pt x="9" y="112"/>
                </a:cubicBezTo>
                <a:cubicBezTo>
                  <a:pt x="9" y="112"/>
                  <a:pt x="9" y="112"/>
                  <a:pt x="9" y="112"/>
                </a:cubicBezTo>
                <a:cubicBezTo>
                  <a:pt x="14" y="122"/>
                  <a:pt x="22" y="130"/>
                  <a:pt x="31" y="137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62"/>
                  <a:pt x="34" y="166"/>
                  <a:pt x="39" y="166"/>
                </a:cubicBezTo>
                <a:cubicBezTo>
                  <a:pt x="106" y="166"/>
                  <a:pt x="106" y="166"/>
                  <a:pt x="106" y="166"/>
                </a:cubicBezTo>
                <a:cubicBezTo>
                  <a:pt x="110" y="166"/>
                  <a:pt x="114" y="162"/>
                  <a:pt x="114" y="158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30"/>
                  <a:pt x="130" y="122"/>
                  <a:pt x="136" y="112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142" y="101"/>
                  <a:pt x="145" y="88"/>
                  <a:pt x="145" y="75"/>
                </a:cubicBezTo>
                <a:close/>
                <a:moveTo>
                  <a:pt x="123" y="104"/>
                </a:move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18" y="114"/>
                  <a:pt x="111" y="121"/>
                  <a:pt x="102" y="126"/>
                </a:cubicBezTo>
                <a:cubicBezTo>
                  <a:pt x="100" y="128"/>
                  <a:pt x="99" y="130"/>
                  <a:pt x="99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46" y="130"/>
                  <a:pt x="44" y="127"/>
                  <a:pt x="42" y="126"/>
                </a:cubicBezTo>
                <a:cubicBezTo>
                  <a:pt x="33" y="121"/>
                  <a:pt x="27" y="113"/>
                  <a:pt x="22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17" y="96"/>
                  <a:pt x="14" y="86"/>
                  <a:pt x="14" y="75"/>
                </a:cubicBezTo>
                <a:cubicBezTo>
                  <a:pt x="14" y="59"/>
                  <a:pt x="21" y="44"/>
                  <a:pt x="31" y="33"/>
                </a:cubicBezTo>
                <a:cubicBezTo>
                  <a:pt x="42" y="22"/>
                  <a:pt x="56" y="15"/>
                  <a:pt x="72" y="15"/>
                </a:cubicBezTo>
                <a:cubicBezTo>
                  <a:pt x="88" y="15"/>
                  <a:pt x="103" y="22"/>
                  <a:pt x="113" y="33"/>
                </a:cubicBezTo>
                <a:cubicBezTo>
                  <a:pt x="124" y="44"/>
                  <a:pt x="130" y="59"/>
                  <a:pt x="130" y="75"/>
                </a:cubicBezTo>
                <a:cubicBezTo>
                  <a:pt x="130" y="86"/>
                  <a:pt x="128" y="96"/>
                  <a:pt x="123" y="104"/>
                </a:cubicBezTo>
                <a:close/>
                <a:moveTo>
                  <a:pt x="92" y="186"/>
                </a:moveTo>
                <a:cubicBezTo>
                  <a:pt x="92" y="186"/>
                  <a:pt x="92" y="186"/>
                  <a:pt x="92" y="18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50" y="186"/>
                  <a:pt x="48" y="188"/>
                  <a:pt x="48" y="190"/>
                </a:cubicBezTo>
                <a:cubicBezTo>
                  <a:pt x="48" y="193"/>
                  <a:pt x="50" y="195"/>
                  <a:pt x="53" y="195"/>
                </a:cubicBezTo>
                <a:cubicBezTo>
                  <a:pt x="92" y="195"/>
                  <a:pt x="92" y="195"/>
                  <a:pt x="92" y="195"/>
                </a:cubicBezTo>
                <a:cubicBezTo>
                  <a:pt x="94" y="195"/>
                  <a:pt x="96" y="193"/>
                  <a:pt x="96" y="190"/>
                </a:cubicBezTo>
                <a:cubicBezTo>
                  <a:pt x="96" y="188"/>
                  <a:pt x="94" y="186"/>
                  <a:pt x="92" y="186"/>
                </a:cubicBezTo>
                <a:close/>
              </a:path>
            </a:pathLst>
          </a:custGeom>
          <a:solidFill>
            <a:srgbClr val="DA748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PA_任意多边形 13">
            <a:extLst>
              <a:ext uri="{FF2B5EF4-FFF2-40B4-BE49-F238E27FC236}">
                <a16:creationId xmlns:a16="http://schemas.microsoft.com/office/drawing/2014/main" id="{4F8501F2-F61C-4851-AC5F-AFDADE421601}"/>
              </a:ext>
            </a:extLst>
          </p:cNvPr>
          <p:cNvSpPr>
            <a:spLocks noEditPoints="1"/>
          </p:cNvSpPr>
          <p:nvPr/>
        </p:nvSpPr>
        <p:spPr bwMode="auto">
          <a:xfrm>
            <a:off x="1532377" y="4480477"/>
            <a:ext cx="378969" cy="333044"/>
          </a:xfrm>
          <a:custGeom>
            <a:avLst/>
            <a:gdLst>
              <a:gd name="T0" fmla="*/ 70 w 192"/>
              <a:gd name="T1" fmla="*/ 76 h 179"/>
              <a:gd name="T2" fmla="*/ 70 w 192"/>
              <a:gd name="T3" fmla="*/ 97 h 179"/>
              <a:gd name="T4" fmla="*/ 50 w 192"/>
              <a:gd name="T5" fmla="*/ 97 h 179"/>
              <a:gd name="T6" fmla="*/ 50 w 192"/>
              <a:gd name="T7" fmla="*/ 76 h 179"/>
              <a:gd name="T8" fmla="*/ 96 w 192"/>
              <a:gd name="T9" fmla="*/ 0 h 179"/>
              <a:gd name="T10" fmla="*/ 163 w 192"/>
              <a:gd name="T11" fmla="*/ 25 h 179"/>
              <a:gd name="T12" fmla="*/ 163 w 192"/>
              <a:gd name="T13" fmla="*/ 148 h 179"/>
              <a:gd name="T14" fmla="*/ 73 w 192"/>
              <a:gd name="T15" fmla="*/ 170 h 179"/>
              <a:gd name="T16" fmla="*/ 31 w 192"/>
              <a:gd name="T17" fmla="*/ 177 h 179"/>
              <a:gd name="T18" fmla="*/ 24 w 192"/>
              <a:gd name="T19" fmla="*/ 179 h 179"/>
              <a:gd name="T20" fmla="*/ 13 w 192"/>
              <a:gd name="T21" fmla="*/ 170 h 179"/>
              <a:gd name="T22" fmla="*/ 13 w 192"/>
              <a:gd name="T23" fmla="*/ 162 h 179"/>
              <a:gd name="T24" fmla="*/ 5 w 192"/>
              <a:gd name="T25" fmla="*/ 115 h 179"/>
              <a:gd name="T26" fmla="*/ 28 w 192"/>
              <a:gd name="T27" fmla="*/ 25 h 179"/>
              <a:gd name="T28" fmla="*/ 153 w 192"/>
              <a:gd name="T29" fmla="*/ 37 h 179"/>
              <a:gd name="T30" fmla="*/ 96 w 192"/>
              <a:gd name="T31" fmla="*/ 16 h 179"/>
              <a:gd name="T32" fmla="*/ 14 w 192"/>
              <a:gd name="T33" fmla="*/ 86 h 179"/>
              <a:gd name="T34" fmla="*/ 31 w 192"/>
              <a:gd name="T35" fmla="*/ 130 h 179"/>
              <a:gd name="T36" fmla="*/ 28 w 192"/>
              <a:gd name="T37" fmla="*/ 162 h 179"/>
              <a:gd name="T38" fmla="*/ 57 w 192"/>
              <a:gd name="T39" fmla="*/ 149 h 179"/>
              <a:gd name="T40" fmla="*/ 96 w 192"/>
              <a:gd name="T41" fmla="*/ 157 h 179"/>
              <a:gd name="T42" fmla="*/ 177 w 192"/>
              <a:gd name="T43" fmla="*/ 86 h 179"/>
              <a:gd name="T44" fmla="*/ 64 w 192"/>
              <a:gd name="T45" fmla="*/ 83 h 179"/>
              <a:gd name="T46" fmla="*/ 60 w 192"/>
              <a:gd name="T47" fmla="*/ 81 h 179"/>
              <a:gd name="T48" fmla="*/ 55 w 192"/>
              <a:gd name="T49" fmla="*/ 86 h 179"/>
              <a:gd name="T50" fmla="*/ 60 w 192"/>
              <a:gd name="T51" fmla="*/ 92 h 179"/>
              <a:gd name="T52" fmla="*/ 65 w 192"/>
              <a:gd name="T53" fmla="*/ 86 h 179"/>
              <a:gd name="T54" fmla="*/ 96 w 192"/>
              <a:gd name="T55" fmla="*/ 72 h 179"/>
              <a:gd name="T56" fmla="*/ 105 w 192"/>
              <a:gd name="T57" fmla="*/ 76 h 179"/>
              <a:gd name="T58" fmla="*/ 105 w 192"/>
              <a:gd name="T59" fmla="*/ 97 h 179"/>
              <a:gd name="T60" fmla="*/ 86 w 192"/>
              <a:gd name="T61" fmla="*/ 97 h 179"/>
              <a:gd name="T62" fmla="*/ 86 w 192"/>
              <a:gd name="T63" fmla="*/ 76 h 179"/>
              <a:gd name="T64" fmla="*/ 99 w 192"/>
              <a:gd name="T65" fmla="*/ 83 h 179"/>
              <a:gd name="T66" fmla="*/ 96 w 192"/>
              <a:gd name="T67" fmla="*/ 81 h 179"/>
              <a:gd name="T68" fmla="*/ 90 w 192"/>
              <a:gd name="T69" fmla="*/ 86 h 179"/>
              <a:gd name="T70" fmla="*/ 96 w 192"/>
              <a:gd name="T71" fmla="*/ 92 h 179"/>
              <a:gd name="T72" fmla="*/ 101 w 192"/>
              <a:gd name="T73" fmla="*/ 86 h 179"/>
              <a:gd name="T74" fmla="*/ 131 w 192"/>
              <a:gd name="T75" fmla="*/ 72 h 179"/>
              <a:gd name="T76" fmla="*/ 141 w 192"/>
              <a:gd name="T77" fmla="*/ 76 h 179"/>
              <a:gd name="T78" fmla="*/ 141 w 192"/>
              <a:gd name="T79" fmla="*/ 97 h 179"/>
              <a:gd name="T80" fmla="*/ 121 w 192"/>
              <a:gd name="T81" fmla="*/ 97 h 179"/>
              <a:gd name="T82" fmla="*/ 121 w 192"/>
              <a:gd name="T83" fmla="*/ 76 h 179"/>
              <a:gd name="T84" fmla="*/ 135 w 192"/>
              <a:gd name="T85" fmla="*/ 83 h 179"/>
              <a:gd name="T86" fmla="*/ 131 w 192"/>
              <a:gd name="T87" fmla="*/ 81 h 179"/>
              <a:gd name="T88" fmla="*/ 126 w 192"/>
              <a:gd name="T89" fmla="*/ 86 h 179"/>
              <a:gd name="T90" fmla="*/ 131 w 192"/>
              <a:gd name="T91" fmla="*/ 92 h 179"/>
              <a:gd name="T92" fmla="*/ 136 w 192"/>
              <a:gd name="T93" fmla="*/ 8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2" h="179">
                <a:moveTo>
                  <a:pt x="60" y="72"/>
                </a:moveTo>
                <a:cubicBezTo>
                  <a:pt x="64" y="72"/>
                  <a:pt x="67" y="74"/>
                  <a:pt x="70" y="76"/>
                </a:cubicBezTo>
                <a:cubicBezTo>
                  <a:pt x="73" y="79"/>
                  <a:pt x="74" y="82"/>
                  <a:pt x="74" y="86"/>
                </a:cubicBezTo>
                <a:cubicBezTo>
                  <a:pt x="74" y="90"/>
                  <a:pt x="73" y="94"/>
                  <a:pt x="70" y="97"/>
                </a:cubicBezTo>
                <a:cubicBezTo>
                  <a:pt x="67" y="99"/>
                  <a:pt x="64" y="101"/>
                  <a:pt x="60" y="101"/>
                </a:cubicBezTo>
                <a:cubicBezTo>
                  <a:pt x="56" y="101"/>
                  <a:pt x="53" y="99"/>
                  <a:pt x="50" y="97"/>
                </a:cubicBezTo>
                <a:cubicBezTo>
                  <a:pt x="48" y="94"/>
                  <a:pt x="46" y="90"/>
                  <a:pt x="46" y="86"/>
                </a:cubicBezTo>
                <a:cubicBezTo>
                  <a:pt x="46" y="82"/>
                  <a:pt x="48" y="79"/>
                  <a:pt x="50" y="76"/>
                </a:cubicBezTo>
                <a:cubicBezTo>
                  <a:pt x="53" y="74"/>
                  <a:pt x="56" y="72"/>
                  <a:pt x="60" y="72"/>
                </a:cubicBezTo>
                <a:close/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122" y="0"/>
                  <a:pt x="146" y="10"/>
                  <a:pt x="163" y="25"/>
                </a:cubicBezTo>
                <a:cubicBezTo>
                  <a:pt x="181" y="41"/>
                  <a:pt x="192" y="62"/>
                  <a:pt x="192" y="86"/>
                </a:cubicBezTo>
                <a:cubicBezTo>
                  <a:pt x="192" y="110"/>
                  <a:pt x="181" y="132"/>
                  <a:pt x="163" y="148"/>
                </a:cubicBezTo>
                <a:cubicBezTo>
                  <a:pt x="146" y="163"/>
                  <a:pt x="122" y="172"/>
                  <a:pt x="96" y="172"/>
                </a:cubicBezTo>
                <a:cubicBezTo>
                  <a:pt x="88" y="172"/>
                  <a:pt x="80" y="172"/>
                  <a:pt x="73" y="170"/>
                </a:cubicBezTo>
                <a:cubicBezTo>
                  <a:pt x="66" y="169"/>
                  <a:pt x="60" y="167"/>
                  <a:pt x="54" y="164"/>
                </a:cubicBezTo>
                <a:cubicBezTo>
                  <a:pt x="31" y="177"/>
                  <a:pt x="31" y="177"/>
                  <a:pt x="31" y="177"/>
                </a:cubicBezTo>
                <a:cubicBezTo>
                  <a:pt x="29" y="178"/>
                  <a:pt x="27" y="179"/>
                  <a:pt x="24" y="179"/>
                </a:cubicBezTo>
                <a:cubicBezTo>
                  <a:pt x="24" y="179"/>
                  <a:pt x="24" y="179"/>
                  <a:pt x="24" y="179"/>
                </a:cubicBezTo>
                <a:cubicBezTo>
                  <a:pt x="22" y="178"/>
                  <a:pt x="19" y="177"/>
                  <a:pt x="17" y="176"/>
                </a:cubicBezTo>
                <a:cubicBezTo>
                  <a:pt x="15" y="174"/>
                  <a:pt x="14" y="172"/>
                  <a:pt x="13" y="170"/>
                </a:cubicBezTo>
                <a:cubicBezTo>
                  <a:pt x="13" y="170"/>
                  <a:pt x="13" y="170"/>
                  <a:pt x="13" y="170"/>
                </a:cubicBezTo>
                <a:cubicBezTo>
                  <a:pt x="12" y="167"/>
                  <a:pt x="12" y="165"/>
                  <a:pt x="13" y="162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13" y="131"/>
                  <a:pt x="8" y="123"/>
                  <a:pt x="5" y="115"/>
                </a:cubicBezTo>
                <a:cubicBezTo>
                  <a:pt x="2" y="106"/>
                  <a:pt x="0" y="96"/>
                  <a:pt x="0" y="86"/>
                </a:cubicBezTo>
                <a:cubicBezTo>
                  <a:pt x="0" y="62"/>
                  <a:pt x="10" y="41"/>
                  <a:pt x="28" y="25"/>
                </a:cubicBezTo>
                <a:cubicBezTo>
                  <a:pt x="45" y="10"/>
                  <a:pt x="69" y="0"/>
                  <a:pt x="96" y="0"/>
                </a:cubicBezTo>
                <a:close/>
                <a:moveTo>
                  <a:pt x="153" y="37"/>
                </a:moveTo>
                <a:cubicBezTo>
                  <a:pt x="153" y="37"/>
                  <a:pt x="153" y="37"/>
                  <a:pt x="153" y="37"/>
                </a:cubicBezTo>
                <a:cubicBezTo>
                  <a:pt x="139" y="24"/>
                  <a:pt x="118" y="16"/>
                  <a:pt x="96" y="16"/>
                </a:cubicBezTo>
                <a:cubicBezTo>
                  <a:pt x="73" y="16"/>
                  <a:pt x="52" y="24"/>
                  <a:pt x="38" y="37"/>
                </a:cubicBezTo>
                <a:cubicBezTo>
                  <a:pt x="23" y="49"/>
                  <a:pt x="14" y="67"/>
                  <a:pt x="14" y="86"/>
                </a:cubicBezTo>
                <a:cubicBezTo>
                  <a:pt x="14" y="94"/>
                  <a:pt x="16" y="102"/>
                  <a:pt x="19" y="109"/>
                </a:cubicBezTo>
                <a:cubicBezTo>
                  <a:pt x="22" y="117"/>
                  <a:pt x="26" y="124"/>
                  <a:pt x="31" y="130"/>
                </a:cubicBezTo>
                <a:cubicBezTo>
                  <a:pt x="33" y="131"/>
                  <a:pt x="34" y="134"/>
                  <a:pt x="33" y="137"/>
                </a:cubicBezTo>
                <a:cubicBezTo>
                  <a:pt x="28" y="162"/>
                  <a:pt x="28" y="162"/>
                  <a:pt x="28" y="162"/>
                </a:cubicBezTo>
                <a:cubicBezTo>
                  <a:pt x="51" y="149"/>
                  <a:pt x="51" y="149"/>
                  <a:pt x="51" y="149"/>
                </a:cubicBezTo>
                <a:cubicBezTo>
                  <a:pt x="53" y="148"/>
                  <a:pt x="55" y="148"/>
                  <a:pt x="57" y="149"/>
                </a:cubicBezTo>
                <a:cubicBezTo>
                  <a:pt x="63" y="152"/>
                  <a:pt x="69" y="154"/>
                  <a:pt x="76" y="155"/>
                </a:cubicBezTo>
                <a:cubicBezTo>
                  <a:pt x="82" y="157"/>
                  <a:pt x="89" y="157"/>
                  <a:pt x="96" y="157"/>
                </a:cubicBezTo>
                <a:cubicBezTo>
                  <a:pt x="118" y="157"/>
                  <a:pt x="139" y="149"/>
                  <a:pt x="153" y="136"/>
                </a:cubicBezTo>
                <a:cubicBezTo>
                  <a:pt x="168" y="123"/>
                  <a:pt x="177" y="106"/>
                  <a:pt x="177" y="86"/>
                </a:cubicBezTo>
                <a:cubicBezTo>
                  <a:pt x="177" y="67"/>
                  <a:pt x="168" y="49"/>
                  <a:pt x="153" y="37"/>
                </a:cubicBezTo>
                <a:close/>
                <a:moveTo>
                  <a:pt x="64" y="83"/>
                </a:moveTo>
                <a:cubicBezTo>
                  <a:pt x="64" y="83"/>
                  <a:pt x="64" y="83"/>
                  <a:pt x="64" y="83"/>
                </a:cubicBezTo>
                <a:cubicBezTo>
                  <a:pt x="63" y="82"/>
                  <a:pt x="62" y="81"/>
                  <a:pt x="60" y="81"/>
                </a:cubicBezTo>
                <a:cubicBezTo>
                  <a:pt x="59" y="81"/>
                  <a:pt x="57" y="82"/>
                  <a:pt x="56" y="83"/>
                </a:cubicBezTo>
                <a:cubicBezTo>
                  <a:pt x="56" y="84"/>
                  <a:pt x="55" y="85"/>
                  <a:pt x="55" y="86"/>
                </a:cubicBezTo>
                <a:cubicBezTo>
                  <a:pt x="55" y="88"/>
                  <a:pt x="56" y="89"/>
                  <a:pt x="56" y="90"/>
                </a:cubicBezTo>
                <a:cubicBezTo>
                  <a:pt x="57" y="91"/>
                  <a:pt x="59" y="92"/>
                  <a:pt x="60" y="92"/>
                </a:cubicBezTo>
                <a:cubicBezTo>
                  <a:pt x="62" y="92"/>
                  <a:pt x="63" y="91"/>
                  <a:pt x="64" y="90"/>
                </a:cubicBezTo>
                <a:cubicBezTo>
                  <a:pt x="65" y="89"/>
                  <a:pt x="65" y="88"/>
                  <a:pt x="65" y="86"/>
                </a:cubicBezTo>
                <a:cubicBezTo>
                  <a:pt x="65" y="85"/>
                  <a:pt x="65" y="84"/>
                  <a:pt x="64" y="83"/>
                </a:cubicBezTo>
                <a:close/>
                <a:moveTo>
                  <a:pt x="96" y="72"/>
                </a:moveTo>
                <a:cubicBezTo>
                  <a:pt x="96" y="72"/>
                  <a:pt x="96" y="72"/>
                  <a:pt x="96" y="72"/>
                </a:cubicBezTo>
                <a:cubicBezTo>
                  <a:pt x="99" y="72"/>
                  <a:pt x="103" y="74"/>
                  <a:pt x="105" y="76"/>
                </a:cubicBezTo>
                <a:cubicBezTo>
                  <a:pt x="108" y="79"/>
                  <a:pt x="110" y="82"/>
                  <a:pt x="110" y="86"/>
                </a:cubicBezTo>
                <a:cubicBezTo>
                  <a:pt x="110" y="90"/>
                  <a:pt x="108" y="94"/>
                  <a:pt x="105" y="97"/>
                </a:cubicBezTo>
                <a:cubicBezTo>
                  <a:pt x="103" y="99"/>
                  <a:pt x="99" y="101"/>
                  <a:pt x="96" y="101"/>
                </a:cubicBezTo>
                <a:cubicBezTo>
                  <a:pt x="92" y="101"/>
                  <a:pt x="88" y="99"/>
                  <a:pt x="86" y="97"/>
                </a:cubicBezTo>
                <a:cubicBezTo>
                  <a:pt x="83" y="94"/>
                  <a:pt x="82" y="90"/>
                  <a:pt x="82" y="86"/>
                </a:cubicBezTo>
                <a:cubicBezTo>
                  <a:pt x="82" y="82"/>
                  <a:pt x="83" y="79"/>
                  <a:pt x="86" y="76"/>
                </a:cubicBezTo>
                <a:cubicBezTo>
                  <a:pt x="88" y="74"/>
                  <a:pt x="92" y="72"/>
                  <a:pt x="96" y="72"/>
                </a:cubicBezTo>
                <a:close/>
                <a:moveTo>
                  <a:pt x="99" y="83"/>
                </a:moveTo>
                <a:cubicBezTo>
                  <a:pt x="99" y="83"/>
                  <a:pt x="99" y="83"/>
                  <a:pt x="99" y="83"/>
                </a:cubicBezTo>
                <a:cubicBezTo>
                  <a:pt x="98" y="82"/>
                  <a:pt x="97" y="81"/>
                  <a:pt x="96" y="81"/>
                </a:cubicBezTo>
                <a:cubicBezTo>
                  <a:pt x="94" y="81"/>
                  <a:pt x="93" y="82"/>
                  <a:pt x="92" y="83"/>
                </a:cubicBezTo>
                <a:cubicBezTo>
                  <a:pt x="91" y="84"/>
                  <a:pt x="90" y="85"/>
                  <a:pt x="90" y="86"/>
                </a:cubicBezTo>
                <a:cubicBezTo>
                  <a:pt x="90" y="88"/>
                  <a:pt x="91" y="89"/>
                  <a:pt x="92" y="90"/>
                </a:cubicBezTo>
                <a:cubicBezTo>
                  <a:pt x="93" y="91"/>
                  <a:pt x="94" y="92"/>
                  <a:pt x="96" y="92"/>
                </a:cubicBezTo>
                <a:cubicBezTo>
                  <a:pt x="97" y="92"/>
                  <a:pt x="98" y="91"/>
                  <a:pt x="99" y="90"/>
                </a:cubicBezTo>
                <a:cubicBezTo>
                  <a:pt x="100" y="89"/>
                  <a:pt x="101" y="88"/>
                  <a:pt x="101" y="86"/>
                </a:cubicBezTo>
                <a:cubicBezTo>
                  <a:pt x="101" y="85"/>
                  <a:pt x="100" y="84"/>
                  <a:pt x="99" y="83"/>
                </a:cubicBezTo>
                <a:close/>
                <a:moveTo>
                  <a:pt x="131" y="72"/>
                </a:moveTo>
                <a:cubicBezTo>
                  <a:pt x="131" y="72"/>
                  <a:pt x="131" y="72"/>
                  <a:pt x="131" y="72"/>
                </a:cubicBezTo>
                <a:cubicBezTo>
                  <a:pt x="135" y="72"/>
                  <a:pt x="138" y="74"/>
                  <a:pt x="141" y="76"/>
                </a:cubicBezTo>
                <a:cubicBezTo>
                  <a:pt x="143" y="79"/>
                  <a:pt x="145" y="82"/>
                  <a:pt x="145" y="86"/>
                </a:cubicBezTo>
                <a:cubicBezTo>
                  <a:pt x="145" y="90"/>
                  <a:pt x="143" y="94"/>
                  <a:pt x="141" y="97"/>
                </a:cubicBezTo>
                <a:cubicBezTo>
                  <a:pt x="138" y="99"/>
                  <a:pt x="135" y="101"/>
                  <a:pt x="131" y="101"/>
                </a:cubicBezTo>
                <a:cubicBezTo>
                  <a:pt x="127" y="101"/>
                  <a:pt x="124" y="99"/>
                  <a:pt x="121" y="97"/>
                </a:cubicBezTo>
                <a:cubicBezTo>
                  <a:pt x="119" y="94"/>
                  <a:pt x="117" y="90"/>
                  <a:pt x="117" y="86"/>
                </a:cubicBezTo>
                <a:cubicBezTo>
                  <a:pt x="117" y="82"/>
                  <a:pt x="119" y="79"/>
                  <a:pt x="121" y="76"/>
                </a:cubicBezTo>
                <a:cubicBezTo>
                  <a:pt x="124" y="74"/>
                  <a:pt x="127" y="72"/>
                  <a:pt x="131" y="72"/>
                </a:cubicBezTo>
                <a:close/>
                <a:moveTo>
                  <a:pt x="135" y="83"/>
                </a:moveTo>
                <a:cubicBezTo>
                  <a:pt x="135" y="83"/>
                  <a:pt x="135" y="83"/>
                  <a:pt x="135" y="83"/>
                </a:cubicBezTo>
                <a:cubicBezTo>
                  <a:pt x="134" y="82"/>
                  <a:pt x="132" y="81"/>
                  <a:pt x="131" y="81"/>
                </a:cubicBezTo>
                <a:cubicBezTo>
                  <a:pt x="130" y="81"/>
                  <a:pt x="128" y="82"/>
                  <a:pt x="127" y="83"/>
                </a:cubicBezTo>
                <a:cubicBezTo>
                  <a:pt x="126" y="84"/>
                  <a:pt x="126" y="85"/>
                  <a:pt x="126" y="86"/>
                </a:cubicBezTo>
                <a:cubicBezTo>
                  <a:pt x="126" y="88"/>
                  <a:pt x="126" y="89"/>
                  <a:pt x="127" y="90"/>
                </a:cubicBezTo>
                <a:cubicBezTo>
                  <a:pt x="128" y="91"/>
                  <a:pt x="130" y="92"/>
                  <a:pt x="131" y="92"/>
                </a:cubicBezTo>
                <a:cubicBezTo>
                  <a:pt x="132" y="92"/>
                  <a:pt x="134" y="91"/>
                  <a:pt x="135" y="90"/>
                </a:cubicBezTo>
                <a:cubicBezTo>
                  <a:pt x="136" y="89"/>
                  <a:pt x="136" y="88"/>
                  <a:pt x="136" y="86"/>
                </a:cubicBezTo>
                <a:cubicBezTo>
                  <a:pt x="136" y="85"/>
                  <a:pt x="136" y="84"/>
                  <a:pt x="135" y="83"/>
                </a:cubicBezTo>
                <a:close/>
              </a:path>
            </a:pathLst>
          </a:custGeom>
          <a:solidFill>
            <a:srgbClr val="DA748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PA_任意多边形 11">
            <a:extLst>
              <a:ext uri="{FF2B5EF4-FFF2-40B4-BE49-F238E27FC236}">
                <a16:creationId xmlns:a16="http://schemas.microsoft.com/office/drawing/2014/main" id="{2478A7D9-6718-403E-8CED-6DE30042D183}"/>
              </a:ext>
            </a:extLst>
          </p:cNvPr>
          <p:cNvSpPr>
            <a:spLocks noEditPoints="1"/>
          </p:cNvSpPr>
          <p:nvPr/>
        </p:nvSpPr>
        <p:spPr bwMode="auto">
          <a:xfrm>
            <a:off x="8611656" y="1570182"/>
            <a:ext cx="319908" cy="357164"/>
          </a:xfrm>
          <a:custGeom>
            <a:avLst/>
            <a:gdLst>
              <a:gd name="T0" fmla="*/ 116 w 162"/>
              <a:gd name="T1" fmla="*/ 53 h 192"/>
              <a:gd name="T2" fmla="*/ 101 w 162"/>
              <a:gd name="T3" fmla="*/ 89 h 192"/>
              <a:gd name="T4" fmla="*/ 101 w 162"/>
              <a:gd name="T5" fmla="*/ 90 h 192"/>
              <a:gd name="T6" fmla="*/ 122 w 162"/>
              <a:gd name="T7" fmla="*/ 109 h 192"/>
              <a:gd name="T8" fmla="*/ 150 w 162"/>
              <a:gd name="T9" fmla="*/ 121 h 192"/>
              <a:gd name="T10" fmla="*/ 150 w 162"/>
              <a:gd name="T11" fmla="*/ 180 h 192"/>
              <a:gd name="T12" fmla="*/ 121 w 162"/>
              <a:gd name="T13" fmla="*/ 192 h 192"/>
              <a:gd name="T14" fmla="*/ 28 w 162"/>
              <a:gd name="T15" fmla="*/ 185 h 192"/>
              <a:gd name="T16" fmla="*/ 28 w 162"/>
              <a:gd name="T17" fmla="*/ 178 h 192"/>
              <a:gd name="T18" fmla="*/ 12 w 162"/>
              <a:gd name="T19" fmla="*/ 178 h 192"/>
              <a:gd name="T20" fmla="*/ 0 w 162"/>
              <a:gd name="T21" fmla="*/ 161 h 192"/>
              <a:gd name="T22" fmla="*/ 4 w 162"/>
              <a:gd name="T23" fmla="*/ 123 h 192"/>
              <a:gd name="T24" fmla="*/ 30 w 162"/>
              <a:gd name="T25" fmla="*/ 89 h 192"/>
              <a:gd name="T26" fmla="*/ 15 w 162"/>
              <a:gd name="T27" fmla="*/ 53 h 192"/>
              <a:gd name="T28" fmla="*/ 117 w 162"/>
              <a:gd name="T29" fmla="*/ 130 h 192"/>
              <a:gd name="T30" fmla="*/ 117 w 162"/>
              <a:gd name="T31" fmla="*/ 146 h 192"/>
              <a:gd name="T32" fmla="*/ 97 w 162"/>
              <a:gd name="T33" fmla="*/ 151 h 192"/>
              <a:gd name="T34" fmla="*/ 117 w 162"/>
              <a:gd name="T35" fmla="*/ 155 h 192"/>
              <a:gd name="T36" fmla="*/ 122 w 162"/>
              <a:gd name="T37" fmla="*/ 176 h 192"/>
              <a:gd name="T38" fmla="*/ 126 w 162"/>
              <a:gd name="T39" fmla="*/ 155 h 192"/>
              <a:gd name="T40" fmla="*/ 146 w 162"/>
              <a:gd name="T41" fmla="*/ 151 h 192"/>
              <a:gd name="T42" fmla="*/ 126 w 162"/>
              <a:gd name="T43" fmla="*/ 146 h 192"/>
              <a:gd name="T44" fmla="*/ 117 w 162"/>
              <a:gd name="T45" fmla="*/ 130 h 192"/>
              <a:gd name="T46" fmla="*/ 99 w 162"/>
              <a:gd name="T47" fmla="*/ 128 h 192"/>
              <a:gd name="T48" fmla="*/ 99 w 162"/>
              <a:gd name="T49" fmla="*/ 174 h 192"/>
              <a:gd name="T50" fmla="*/ 144 w 162"/>
              <a:gd name="T51" fmla="*/ 174 h 192"/>
              <a:gd name="T52" fmla="*/ 144 w 162"/>
              <a:gd name="T53" fmla="*/ 128 h 192"/>
              <a:gd name="T54" fmla="*/ 99 w 162"/>
              <a:gd name="T55" fmla="*/ 128 h 192"/>
              <a:gd name="T56" fmla="*/ 103 w 162"/>
              <a:gd name="T57" fmla="*/ 113 h 192"/>
              <a:gd name="T58" fmla="*/ 66 w 162"/>
              <a:gd name="T59" fmla="*/ 105 h 192"/>
              <a:gd name="T60" fmla="*/ 17 w 162"/>
              <a:gd name="T61" fmla="*/ 129 h 192"/>
              <a:gd name="T62" fmla="*/ 15 w 162"/>
              <a:gd name="T63" fmla="*/ 161 h 192"/>
              <a:gd name="T64" fmla="*/ 34 w 162"/>
              <a:gd name="T65" fmla="*/ 163 h 192"/>
              <a:gd name="T66" fmla="*/ 38 w 162"/>
              <a:gd name="T67" fmla="*/ 138 h 192"/>
              <a:gd name="T68" fmla="*/ 43 w 162"/>
              <a:gd name="T69" fmla="*/ 170 h 192"/>
              <a:gd name="T70" fmla="*/ 43 w 162"/>
              <a:gd name="T71" fmla="*/ 177 h 192"/>
              <a:gd name="T72" fmla="*/ 81 w 162"/>
              <a:gd name="T73" fmla="*/ 151 h 192"/>
              <a:gd name="T74" fmla="*/ 93 w 162"/>
              <a:gd name="T75" fmla="*/ 121 h 192"/>
              <a:gd name="T76" fmla="*/ 103 w 162"/>
              <a:gd name="T77" fmla="*/ 113 h 192"/>
              <a:gd name="T78" fmla="*/ 66 w 162"/>
              <a:gd name="T79" fmla="*/ 16 h 192"/>
              <a:gd name="T80" fmla="*/ 66 w 162"/>
              <a:gd name="T81" fmla="*/ 89 h 192"/>
              <a:gd name="T82" fmla="*/ 66 w 162"/>
              <a:gd name="T83" fmla="*/ 1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192">
                <a:moveTo>
                  <a:pt x="66" y="0"/>
                </a:moveTo>
                <a:cubicBezTo>
                  <a:pt x="93" y="0"/>
                  <a:pt x="116" y="24"/>
                  <a:pt x="116" y="53"/>
                </a:cubicBezTo>
                <a:cubicBezTo>
                  <a:pt x="116" y="67"/>
                  <a:pt x="110" y="80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107" y="96"/>
                  <a:pt x="114" y="102"/>
                  <a:pt x="119" y="109"/>
                </a:cubicBezTo>
                <a:cubicBezTo>
                  <a:pt x="120" y="109"/>
                  <a:pt x="121" y="109"/>
                  <a:pt x="122" y="109"/>
                </a:cubicBezTo>
                <a:cubicBezTo>
                  <a:pt x="133" y="109"/>
                  <a:pt x="143" y="114"/>
                  <a:pt x="150" y="121"/>
                </a:cubicBezTo>
                <a:cubicBezTo>
                  <a:pt x="150" y="121"/>
                  <a:pt x="150" y="121"/>
                  <a:pt x="150" y="121"/>
                </a:cubicBezTo>
                <a:cubicBezTo>
                  <a:pt x="158" y="129"/>
                  <a:pt x="162" y="139"/>
                  <a:pt x="162" y="151"/>
                </a:cubicBezTo>
                <a:cubicBezTo>
                  <a:pt x="162" y="162"/>
                  <a:pt x="158" y="173"/>
                  <a:pt x="150" y="180"/>
                </a:cubicBezTo>
                <a:cubicBezTo>
                  <a:pt x="143" y="188"/>
                  <a:pt x="133" y="192"/>
                  <a:pt x="122" y="192"/>
                </a:cubicBezTo>
                <a:cubicBezTo>
                  <a:pt x="121" y="192"/>
                  <a:pt x="121" y="192"/>
                  <a:pt x="121" y="192"/>
                </a:cubicBezTo>
                <a:cubicBezTo>
                  <a:pt x="35" y="192"/>
                  <a:pt x="35" y="192"/>
                  <a:pt x="35" y="192"/>
                </a:cubicBezTo>
                <a:cubicBezTo>
                  <a:pt x="31" y="192"/>
                  <a:pt x="28" y="189"/>
                  <a:pt x="28" y="185"/>
                </a:cubicBezTo>
                <a:cubicBezTo>
                  <a:pt x="28" y="185"/>
                  <a:pt x="28" y="185"/>
                  <a:pt x="28" y="185"/>
                </a:cubicBezTo>
                <a:cubicBezTo>
                  <a:pt x="28" y="178"/>
                  <a:pt x="28" y="178"/>
                  <a:pt x="28" y="178"/>
                </a:cubicBezTo>
                <a:cubicBezTo>
                  <a:pt x="14" y="178"/>
                  <a:pt x="14" y="178"/>
                  <a:pt x="14" y="178"/>
                </a:cubicBezTo>
                <a:cubicBezTo>
                  <a:pt x="13" y="178"/>
                  <a:pt x="13" y="178"/>
                  <a:pt x="12" y="178"/>
                </a:cubicBezTo>
                <a:cubicBezTo>
                  <a:pt x="8" y="177"/>
                  <a:pt x="5" y="175"/>
                  <a:pt x="3" y="172"/>
                </a:cubicBezTo>
                <a:cubicBezTo>
                  <a:pt x="1" y="169"/>
                  <a:pt x="0" y="165"/>
                  <a:pt x="0" y="161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37"/>
                  <a:pt x="1" y="130"/>
                  <a:pt x="4" y="123"/>
                </a:cubicBezTo>
                <a:cubicBezTo>
                  <a:pt x="9" y="109"/>
                  <a:pt x="20" y="100"/>
                  <a:pt x="30" y="90"/>
                </a:cubicBezTo>
                <a:cubicBezTo>
                  <a:pt x="30" y="89"/>
                  <a:pt x="30" y="89"/>
                  <a:pt x="30" y="89"/>
                </a:cubicBezTo>
                <a:cubicBezTo>
                  <a:pt x="30" y="89"/>
                  <a:pt x="30" y="89"/>
                  <a:pt x="30" y="89"/>
                </a:cubicBezTo>
                <a:cubicBezTo>
                  <a:pt x="20" y="80"/>
                  <a:pt x="15" y="66"/>
                  <a:pt x="15" y="53"/>
                </a:cubicBezTo>
                <a:cubicBezTo>
                  <a:pt x="15" y="24"/>
                  <a:pt x="38" y="0"/>
                  <a:pt x="66" y="0"/>
                </a:cubicBezTo>
                <a:close/>
                <a:moveTo>
                  <a:pt x="117" y="130"/>
                </a:moveTo>
                <a:cubicBezTo>
                  <a:pt x="117" y="130"/>
                  <a:pt x="117" y="130"/>
                  <a:pt x="117" y="130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99" y="146"/>
                  <a:pt x="97" y="148"/>
                  <a:pt x="97" y="151"/>
                </a:cubicBezTo>
                <a:cubicBezTo>
                  <a:pt x="97" y="153"/>
                  <a:pt x="99" y="155"/>
                  <a:pt x="102" y="155"/>
                </a:cubicBezTo>
                <a:cubicBezTo>
                  <a:pt x="117" y="155"/>
                  <a:pt x="117" y="155"/>
                  <a:pt x="117" y="155"/>
                </a:cubicBezTo>
                <a:cubicBezTo>
                  <a:pt x="117" y="171"/>
                  <a:pt x="117" y="171"/>
                  <a:pt x="117" y="171"/>
                </a:cubicBezTo>
                <a:cubicBezTo>
                  <a:pt x="117" y="174"/>
                  <a:pt x="119" y="176"/>
                  <a:pt x="122" y="176"/>
                </a:cubicBezTo>
                <a:cubicBezTo>
                  <a:pt x="124" y="176"/>
                  <a:pt x="126" y="174"/>
                  <a:pt x="126" y="171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41" y="155"/>
                  <a:pt x="141" y="155"/>
                  <a:pt x="141" y="155"/>
                </a:cubicBezTo>
                <a:cubicBezTo>
                  <a:pt x="144" y="155"/>
                  <a:pt x="146" y="153"/>
                  <a:pt x="146" y="151"/>
                </a:cubicBezTo>
                <a:cubicBezTo>
                  <a:pt x="146" y="148"/>
                  <a:pt x="144" y="146"/>
                  <a:pt x="141" y="146"/>
                </a:cubicBezTo>
                <a:cubicBezTo>
                  <a:pt x="126" y="146"/>
                  <a:pt x="126" y="146"/>
                  <a:pt x="126" y="146"/>
                </a:cubicBezTo>
                <a:cubicBezTo>
                  <a:pt x="126" y="130"/>
                  <a:pt x="126" y="130"/>
                  <a:pt x="126" y="130"/>
                </a:cubicBezTo>
                <a:cubicBezTo>
                  <a:pt x="126" y="124"/>
                  <a:pt x="117" y="124"/>
                  <a:pt x="117" y="130"/>
                </a:cubicBezTo>
                <a:close/>
                <a:moveTo>
                  <a:pt x="99" y="128"/>
                </a:moveTo>
                <a:cubicBezTo>
                  <a:pt x="99" y="128"/>
                  <a:pt x="99" y="128"/>
                  <a:pt x="99" y="128"/>
                </a:cubicBezTo>
                <a:cubicBezTo>
                  <a:pt x="94" y="133"/>
                  <a:pt x="90" y="142"/>
                  <a:pt x="90" y="151"/>
                </a:cubicBezTo>
                <a:cubicBezTo>
                  <a:pt x="90" y="160"/>
                  <a:pt x="94" y="168"/>
                  <a:pt x="99" y="174"/>
                </a:cubicBezTo>
                <a:cubicBezTo>
                  <a:pt x="105" y="179"/>
                  <a:pt x="113" y="183"/>
                  <a:pt x="122" y="183"/>
                </a:cubicBezTo>
                <a:cubicBezTo>
                  <a:pt x="130" y="183"/>
                  <a:pt x="138" y="179"/>
                  <a:pt x="144" y="174"/>
                </a:cubicBezTo>
                <a:cubicBezTo>
                  <a:pt x="150" y="168"/>
                  <a:pt x="153" y="160"/>
                  <a:pt x="153" y="151"/>
                </a:cubicBezTo>
                <a:cubicBezTo>
                  <a:pt x="153" y="142"/>
                  <a:pt x="150" y="134"/>
                  <a:pt x="144" y="128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32" y="115"/>
                  <a:pt x="112" y="115"/>
                  <a:pt x="99" y="128"/>
                </a:cubicBezTo>
                <a:close/>
                <a:moveTo>
                  <a:pt x="103" y="113"/>
                </a:moveTo>
                <a:cubicBezTo>
                  <a:pt x="103" y="113"/>
                  <a:pt x="103" y="113"/>
                  <a:pt x="103" y="113"/>
                </a:cubicBezTo>
                <a:cubicBezTo>
                  <a:pt x="99" y="108"/>
                  <a:pt x="93" y="103"/>
                  <a:pt x="89" y="99"/>
                </a:cubicBezTo>
                <a:cubicBezTo>
                  <a:pt x="82" y="103"/>
                  <a:pt x="74" y="105"/>
                  <a:pt x="66" y="105"/>
                </a:cubicBezTo>
                <a:cubicBezTo>
                  <a:pt x="57" y="105"/>
                  <a:pt x="49" y="103"/>
                  <a:pt x="42" y="99"/>
                </a:cubicBezTo>
                <a:cubicBezTo>
                  <a:pt x="34" y="107"/>
                  <a:pt x="22" y="117"/>
                  <a:pt x="17" y="129"/>
                </a:cubicBezTo>
                <a:cubicBezTo>
                  <a:pt x="15" y="134"/>
                  <a:pt x="15" y="139"/>
                  <a:pt x="15" y="145"/>
                </a:cubicBezTo>
                <a:cubicBezTo>
                  <a:pt x="15" y="161"/>
                  <a:pt x="15" y="161"/>
                  <a:pt x="15" y="161"/>
                </a:cubicBezTo>
                <a:cubicBezTo>
                  <a:pt x="15" y="162"/>
                  <a:pt x="15" y="162"/>
                  <a:pt x="15" y="163"/>
                </a:cubicBezTo>
                <a:cubicBezTo>
                  <a:pt x="34" y="163"/>
                  <a:pt x="34" y="163"/>
                  <a:pt x="34" y="163"/>
                </a:cubicBezTo>
                <a:cubicBezTo>
                  <a:pt x="34" y="143"/>
                  <a:pt x="34" y="143"/>
                  <a:pt x="34" y="143"/>
                </a:cubicBezTo>
                <a:cubicBezTo>
                  <a:pt x="34" y="140"/>
                  <a:pt x="36" y="138"/>
                  <a:pt x="38" y="138"/>
                </a:cubicBezTo>
                <a:cubicBezTo>
                  <a:pt x="41" y="138"/>
                  <a:pt x="43" y="140"/>
                  <a:pt x="43" y="143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7"/>
                  <a:pt x="43" y="177"/>
                  <a:pt x="43" y="177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85" y="170"/>
                  <a:pt x="81" y="161"/>
                  <a:pt x="81" y="151"/>
                </a:cubicBezTo>
                <a:cubicBezTo>
                  <a:pt x="81" y="139"/>
                  <a:pt x="86" y="129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6" y="118"/>
                  <a:pt x="99" y="115"/>
                  <a:pt x="103" y="113"/>
                </a:cubicBezTo>
                <a:close/>
                <a:moveTo>
                  <a:pt x="66" y="16"/>
                </a:moveTo>
                <a:cubicBezTo>
                  <a:pt x="66" y="16"/>
                  <a:pt x="66" y="16"/>
                  <a:pt x="66" y="16"/>
                </a:cubicBezTo>
                <a:cubicBezTo>
                  <a:pt x="46" y="16"/>
                  <a:pt x="30" y="32"/>
                  <a:pt x="30" y="53"/>
                </a:cubicBezTo>
                <a:cubicBezTo>
                  <a:pt x="30" y="73"/>
                  <a:pt x="46" y="89"/>
                  <a:pt x="66" y="89"/>
                </a:cubicBezTo>
                <a:cubicBezTo>
                  <a:pt x="85" y="89"/>
                  <a:pt x="101" y="73"/>
                  <a:pt x="101" y="53"/>
                </a:cubicBezTo>
                <a:cubicBezTo>
                  <a:pt x="101" y="32"/>
                  <a:pt x="85" y="16"/>
                  <a:pt x="66" y="16"/>
                </a:cubicBezTo>
                <a:close/>
              </a:path>
            </a:pathLst>
          </a:custGeom>
          <a:solidFill>
            <a:srgbClr val="DA748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PA_任意多边形 12">
            <a:extLst>
              <a:ext uri="{FF2B5EF4-FFF2-40B4-BE49-F238E27FC236}">
                <a16:creationId xmlns:a16="http://schemas.microsoft.com/office/drawing/2014/main" id="{E85E1597-E1CC-404C-BBD1-FA51B5134277}"/>
              </a:ext>
            </a:extLst>
          </p:cNvPr>
          <p:cNvSpPr>
            <a:spLocks noEditPoints="1"/>
          </p:cNvSpPr>
          <p:nvPr/>
        </p:nvSpPr>
        <p:spPr bwMode="auto">
          <a:xfrm>
            <a:off x="8510317" y="4432674"/>
            <a:ext cx="327784" cy="407260"/>
          </a:xfrm>
          <a:custGeom>
            <a:avLst/>
            <a:gdLst>
              <a:gd name="T0" fmla="*/ 149 w 166"/>
              <a:gd name="T1" fmla="*/ 196 h 219"/>
              <a:gd name="T2" fmla="*/ 136 w 166"/>
              <a:gd name="T3" fmla="*/ 207 h 219"/>
              <a:gd name="T4" fmla="*/ 93 w 166"/>
              <a:gd name="T5" fmla="*/ 218 h 219"/>
              <a:gd name="T6" fmla="*/ 53 w 166"/>
              <a:gd name="T7" fmla="*/ 200 h 219"/>
              <a:gd name="T8" fmla="*/ 53 w 166"/>
              <a:gd name="T9" fmla="*/ 200 h 219"/>
              <a:gd name="T10" fmla="*/ 53 w 166"/>
              <a:gd name="T11" fmla="*/ 200 h 219"/>
              <a:gd name="T12" fmla="*/ 42 w 166"/>
              <a:gd name="T13" fmla="*/ 186 h 219"/>
              <a:gd name="T14" fmla="*/ 20 w 166"/>
              <a:gd name="T15" fmla="*/ 148 h 219"/>
              <a:gd name="T16" fmla="*/ 20 w 166"/>
              <a:gd name="T17" fmla="*/ 147 h 219"/>
              <a:gd name="T18" fmla="*/ 7 w 166"/>
              <a:gd name="T19" fmla="*/ 125 h 219"/>
              <a:gd name="T20" fmla="*/ 23 w 166"/>
              <a:gd name="T21" fmla="*/ 93 h 219"/>
              <a:gd name="T22" fmla="*/ 43 w 166"/>
              <a:gd name="T23" fmla="*/ 103 h 219"/>
              <a:gd name="T24" fmla="*/ 43 w 166"/>
              <a:gd name="T25" fmla="*/ 104 h 219"/>
              <a:gd name="T26" fmla="*/ 45 w 166"/>
              <a:gd name="T27" fmla="*/ 107 h 219"/>
              <a:gd name="T28" fmla="*/ 45 w 166"/>
              <a:gd name="T29" fmla="*/ 35 h 219"/>
              <a:gd name="T30" fmla="*/ 74 w 166"/>
              <a:gd name="T31" fmla="*/ 18 h 219"/>
              <a:gd name="T32" fmla="*/ 110 w 166"/>
              <a:gd name="T33" fmla="*/ 18 h 219"/>
              <a:gd name="T34" fmla="*/ 138 w 166"/>
              <a:gd name="T35" fmla="*/ 34 h 219"/>
              <a:gd name="T36" fmla="*/ 138 w 166"/>
              <a:gd name="T37" fmla="*/ 35 h 219"/>
              <a:gd name="T38" fmla="*/ 139 w 166"/>
              <a:gd name="T39" fmla="*/ 35 h 219"/>
              <a:gd name="T40" fmla="*/ 166 w 166"/>
              <a:gd name="T41" fmla="*/ 53 h 219"/>
              <a:gd name="T42" fmla="*/ 166 w 166"/>
              <a:gd name="T43" fmla="*/ 150 h 219"/>
              <a:gd name="T44" fmla="*/ 162 w 166"/>
              <a:gd name="T45" fmla="*/ 175 h 219"/>
              <a:gd name="T46" fmla="*/ 149 w 166"/>
              <a:gd name="T47" fmla="*/ 196 h 219"/>
              <a:gd name="T48" fmla="*/ 128 w 166"/>
              <a:gd name="T49" fmla="*/ 194 h 219"/>
              <a:gd name="T50" fmla="*/ 128 w 166"/>
              <a:gd name="T51" fmla="*/ 194 h 219"/>
              <a:gd name="T52" fmla="*/ 138 w 166"/>
              <a:gd name="T53" fmla="*/ 185 h 219"/>
              <a:gd name="T54" fmla="*/ 148 w 166"/>
              <a:gd name="T55" fmla="*/ 169 h 219"/>
              <a:gd name="T56" fmla="*/ 151 w 166"/>
              <a:gd name="T57" fmla="*/ 150 h 219"/>
              <a:gd name="T58" fmla="*/ 151 w 166"/>
              <a:gd name="T59" fmla="*/ 53 h 219"/>
              <a:gd name="T60" fmla="*/ 143 w 166"/>
              <a:gd name="T61" fmla="*/ 53 h 219"/>
              <a:gd name="T62" fmla="*/ 143 w 166"/>
              <a:gd name="T63" fmla="*/ 99 h 219"/>
              <a:gd name="T64" fmla="*/ 123 w 166"/>
              <a:gd name="T65" fmla="*/ 99 h 219"/>
              <a:gd name="T66" fmla="*/ 123 w 166"/>
              <a:gd name="T67" fmla="*/ 34 h 219"/>
              <a:gd name="T68" fmla="*/ 115 w 166"/>
              <a:gd name="T69" fmla="*/ 34 h 219"/>
              <a:gd name="T70" fmla="*/ 115 w 166"/>
              <a:gd name="T71" fmla="*/ 34 h 219"/>
              <a:gd name="T72" fmla="*/ 115 w 166"/>
              <a:gd name="T73" fmla="*/ 99 h 219"/>
              <a:gd name="T74" fmla="*/ 96 w 166"/>
              <a:gd name="T75" fmla="*/ 99 h 219"/>
              <a:gd name="T76" fmla="*/ 96 w 166"/>
              <a:gd name="T77" fmla="*/ 24 h 219"/>
              <a:gd name="T78" fmla="*/ 88 w 166"/>
              <a:gd name="T79" fmla="*/ 24 h 219"/>
              <a:gd name="T80" fmla="*/ 88 w 166"/>
              <a:gd name="T81" fmla="*/ 99 h 219"/>
              <a:gd name="T82" fmla="*/ 68 w 166"/>
              <a:gd name="T83" fmla="*/ 99 h 219"/>
              <a:gd name="T84" fmla="*/ 68 w 166"/>
              <a:gd name="T85" fmla="*/ 35 h 219"/>
              <a:gd name="T86" fmla="*/ 60 w 166"/>
              <a:gd name="T87" fmla="*/ 35 h 219"/>
              <a:gd name="T88" fmla="*/ 60 w 166"/>
              <a:gd name="T89" fmla="*/ 125 h 219"/>
              <a:gd name="T90" fmla="*/ 41 w 166"/>
              <a:gd name="T91" fmla="*/ 130 h 219"/>
              <a:gd name="T92" fmla="*/ 31 w 166"/>
              <a:gd name="T93" fmla="*/ 112 h 219"/>
              <a:gd name="T94" fmla="*/ 20 w 166"/>
              <a:gd name="T95" fmla="*/ 117 h 219"/>
              <a:gd name="T96" fmla="*/ 33 w 166"/>
              <a:gd name="T97" fmla="*/ 140 h 219"/>
              <a:gd name="T98" fmla="*/ 33 w 166"/>
              <a:gd name="T99" fmla="*/ 140 h 219"/>
              <a:gd name="T100" fmla="*/ 55 w 166"/>
              <a:gd name="T101" fmla="*/ 178 h 219"/>
              <a:gd name="T102" fmla="*/ 63 w 166"/>
              <a:gd name="T103" fmla="*/ 189 h 219"/>
              <a:gd name="T104" fmla="*/ 95 w 166"/>
              <a:gd name="T105" fmla="*/ 203 h 219"/>
              <a:gd name="T106" fmla="*/ 128 w 166"/>
              <a:gd name="T107" fmla="*/ 194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6" h="219">
                <a:moveTo>
                  <a:pt x="149" y="196"/>
                </a:moveTo>
                <a:cubicBezTo>
                  <a:pt x="145" y="200"/>
                  <a:pt x="141" y="204"/>
                  <a:pt x="136" y="207"/>
                </a:cubicBezTo>
                <a:cubicBezTo>
                  <a:pt x="123" y="216"/>
                  <a:pt x="108" y="219"/>
                  <a:pt x="93" y="218"/>
                </a:cubicBezTo>
                <a:cubicBezTo>
                  <a:pt x="79" y="217"/>
                  <a:pt x="65" y="211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49" y="196"/>
                  <a:pt x="45" y="191"/>
                  <a:pt x="42" y="186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0" y="147"/>
                  <a:pt x="20" y="147"/>
                  <a:pt x="20" y="147"/>
                </a:cubicBezTo>
                <a:cubicBezTo>
                  <a:pt x="7" y="125"/>
                  <a:pt x="7" y="125"/>
                  <a:pt x="7" y="125"/>
                </a:cubicBezTo>
                <a:cubicBezTo>
                  <a:pt x="0" y="111"/>
                  <a:pt x="8" y="95"/>
                  <a:pt x="23" y="93"/>
                </a:cubicBezTo>
                <a:cubicBezTo>
                  <a:pt x="29" y="93"/>
                  <a:pt x="37" y="95"/>
                  <a:pt x="43" y="103"/>
                </a:cubicBezTo>
                <a:cubicBezTo>
                  <a:pt x="43" y="103"/>
                  <a:pt x="43" y="104"/>
                  <a:pt x="43" y="104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19"/>
                  <a:pt x="61" y="11"/>
                  <a:pt x="74" y="18"/>
                </a:cubicBezTo>
                <a:cubicBezTo>
                  <a:pt x="79" y="0"/>
                  <a:pt x="104" y="1"/>
                  <a:pt x="110" y="18"/>
                </a:cubicBezTo>
                <a:cubicBezTo>
                  <a:pt x="122" y="11"/>
                  <a:pt x="138" y="19"/>
                  <a:pt x="138" y="34"/>
                </a:cubicBezTo>
                <a:cubicBezTo>
                  <a:pt x="138" y="35"/>
                  <a:pt x="138" y="35"/>
                  <a:pt x="138" y="35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52" y="30"/>
                  <a:pt x="166" y="38"/>
                  <a:pt x="166" y="53"/>
                </a:cubicBezTo>
                <a:cubicBezTo>
                  <a:pt x="166" y="150"/>
                  <a:pt x="166" y="150"/>
                  <a:pt x="166" y="150"/>
                </a:cubicBezTo>
                <a:cubicBezTo>
                  <a:pt x="166" y="158"/>
                  <a:pt x="165" y="167"/>
                  <a:pt x="162" y="175"/>
                </a:cubicBezTo>
                <a:cubicBezTo>
                  <a:pt x="159" y="182"/>
                  <a:pt x="155" y="190"/>
                  <a:pt x="149" y="196"/>
                </a:cubicBezTo>
                <a:close/>
                <a:moveTo>
                  <a:pt x="128" y="194"/>
                </a:moveTo>
                <a:cubicBezTo>
                  <a:pt x="128" y="194"/>
                  <a:pt x="128" y="194"/>
                  <a:pt x="128" y="194"/>
                </a:cubicBezTo>
                <a:cubicBezTo>
                  <a:pt x="132" y="192"/>
                  <a:pt x="135" y="189"/>
                  <a:pt x="138" y="185"/>
                </a:cubicBezTo>
                <a:cubicBezTo>
                  <a:pt x="142" y="181"/>
                  <a:pt x="146" y="175"/>
                  <a:pt x="148" y="169"/>
                </a:cubicBezTo>
                <a:cubicBezTo>
                  <a:pt x="150" y="163"/>
                  <a:pt x="151" y="157"/>
                  <a:pt x="151" y="150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47"/>
                  <a:pt x="143" y="47"/>
                  <a:pt x="143" y="5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3" y="111"/>
                  <a:pt x="123" y="111"/>
                  <a:pt x="123" y="99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29"/>
                  <a:pt x="115" y="29"/>
                  <a:pt x="115" y="34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5" y="99"/>
                  <a:pt x="115" y="99"/>
                  <a:pt x="115" y="99"/>
                </a:cubicBezTo>
                <a:cubicBezTo>
                  <a:pt x="115" y="111"/>
                  <a:pt x="96" y="111"/>
                  <a:pt x="96" y="99"/>
                </a:cubicBezTo>
                <a:cubicBezTo>
                  <a:pt x="96" y="24"/>
                  <a:pt x="96" y="24"/>
                  <a:pt x="96" y="24"/>
                </a:cubicBezTo>
                <a:cubicBezTo>
                  <a:pt x="96" y="18"/>
                  <a:pt x="88" y="19"/>
                  <a:pt x="88" y="24"/>
                </a:cubicBezTo>
                <a:cubicBezTo>
                  <a:pt x="88" y="99"/>
                  <a:pt x="88" y="99"/>
                  <a:pt x="88" y="99"/>
                </a:cubicBezTo>
                <a:cubicBezTo>
                  <a:pt x="88" y="111"/>
                  <a:pt x="68" y="111"/>
                  <a:pt x="68" y="99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29"/>
                  <a:pt x="60" y="29"/>
                  <a:pt x="60" y="35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0" y="135"/>
                  <a:pt x="46" y="139"/>
                  <a:pt x="41" y="130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26" y="106"/>
                  <a:pt x="16" y="110"/>
                  <a:pt x="20" y="117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55" y="178"/>
                  <a:pt x="55" y="178"/>
                  <a:pt x="55" y="178"/>
                </a:cubicBezTo>
                <a:cubicBezTo>
                  <a:pt x="57" y="182"/>
                  <a:pt x="60" y="186"/>
                  <a:pt x="63" y="189"/>
                </a:cubicBezTo>
                <a:cubicBezTo>
                  <a:pt x="72" y="197"/>
                  <a:pt x="83" y="202"/>
                  <a:pt x="95" y="203"/>
                </a:cubicBezTo>
                <a:cubicBezTo>
                  <a:pt x="106" y="204"/>
                  <a:pt x="118" y="201"/>
                  <a:pt x="128" y="194"/>
                </a:cubicBezTo>
                <a:close/>
              </a:path>
            </a:pathLst>
          </a:custGeom>
          <a:solidFill>
            <a:srgbClr val="DA748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56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602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3EB6FA-E95C-4EE4-BBA1-3FC50D04C3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11688" t="13564" r="9524" b="5051"/>
          <a:stretch/>
        </p:blipFill>
        <p:spPr>
          <a:xfrm>
            <a:off x="4470400" y="2835563"/>
            <a:ext cx="3472871" cy="2690522"/>
          </a:xfrm>
          <a:prstGeom prst="rect">
            <a:avLst/>
          </a:prstGeom>
        </p:spPr>
      </p:pic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4" y="202071"/>
            <a:ext cx="54595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“网红”之路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DA7485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729D96F-C969-4765-B0A0-DDFD4DB756EA}"/>
              </a:ext>
            </a:extLst>
          </p:cNvPr>
          <p:cNvSpPr/>
          <p:nvPr/>
        </p:nvSpPr>
        <p:spPr>
          <a:xfrm>
            <a:off x="1247182" y="4370502"/>
            <a:ext cx="1550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选对行很重要</a:t>
            </a:r>
          </a:p>
        </p:txBody>
      </p:sp>
      <p:pic>
        <p:nvPicPr>
          <p:cNvPr id="23" name="图形 22">
            <a:extLst>
              <a:ext uri="{FF2B5EF4-FFF2-40B4-BE49-F238E27FC236}">
                <a16:creationId xmlns:a16="http://schemas.microsoft.com/office/drawing/2014/main" id="{311A4CDD-C5E0-4F9D-95CB-68AB55FB8B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1345" y="4278138"/>
            <a:ext cx="490459" cy="49045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D8AAC809-7D17-444F-A2BD-965D00F4EB50}"/>
              </a:ext>
            </a:extLst>
          </p:cNvPr>
          <p:cNvSpPr txBox="1"/>
          <p:nvPr/>
        </p:nvSpPr>
        <p:spPr>
          <a:xfrm>
            <a:off x="551757" y="4890992"/>
            <a:ext cx="4204971" cy="427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安利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生活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时尚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等品类，做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女性向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领域更容易红</a:t>
            </a:r>
          </a:p>
        </p:txBody>
      </p:sp>
      <p:sp>
        <p:nvSpPr>
          <p:cNvPr id="25" name="PA_任意多边形 10">
            <a:extLst>
              <a:ext uri="{FF2B5EF4-FFF2-40B4-BE49-F238E27FC236}">
                <a16:creationId xmlns:a16="http://schemas.microsoft.com/office/drawing/2014/main" id="{C81F7283-9015-4FB3-9E4D-670E3753B9DD}"/>
              </a:ext>
            </a:extLst>
          </p:cNvPr>
          <p:cNvSpPr>
            <a:spLocks noEditPoints="1"/>
          </p:cNvSpPr>
          <p:nvPr/>
        </p:nvSpPr>
        <p:spPr bwMode="auto">
          <a:xfrm>
            <a:off x="8900886" y="4342793"/>
            <a:ext cx="326432" cy="438744"/>
          </a:xfrm>
          <a:custGeom>
            <a:avLst/>
            <a:gdLst>
              <a:gd name="T0" fmla="*/ 96 w 145"/>
              <a:gd name="T1" fmla="*/ 71 h 195"/>
              <a:gd name="T2" fmla="*/ 72 w 145"/>
              <a:gd name="T3" fmla="*/ 81 h 195"/>
              <a:gd name="T4" fmla="*/ 60 w 145"/>
              <a:gd name="T5" fmla="*/ 79 h 195"/>
              <a:gd name="T6" fmla="*/ 49 w 145"/>
              <a:gd name="T7" fmla="*/ 71 h 195"/>
              <a:gd name="T8" fmla="*/ 43 w 145"/>
              <a:gd name="T9" fmla="*/ 71 h 195"/>
              <a:gd name="T10" fmla="*/ 43 w 145"/>
              <a:gd name="T11" fmla="*/ 78 h 195"/>
              <a:gd name="T12" fmla="*/ 56 w 145"/>
              <a:gd name="T13" fmla="*/ 87 h 195"/>
              <a:gd name="T14" fmla="*/ 72 w 145"/>
              <a:gd name="T15" fmla="*/ 90 h 195"/>
              <a:gd name="T16" fmla="*/ 102 w 145"/>
              <a:gd name="T17" fmla="*/ 78 h 195"/>
              <a:gd name="T18" fmla="*/ 102 w 145"/>
              <a:gd name="T19" fmla="*/ 71 h 195"/>
              <a:gd name="T20" fmla="*/ 96 w 145"/>
              <a:gd name="T21" fmla="*/ 71 h 195"/>
              <a:gd name="T22" fmla="*/ 106 w 145"/>
              <a:gd name="T23" fmla="*/ 170 h 195"/>
              <a:gd name="T24" fmla="*/ 106 w 145"/>
              <a:gd name="T25" fmla="*/ 170 h 195"/>
              <a:gd name="T26" fmla="*/ 39 w 145"/>
              <a:gd name="T27" fmla="*/ 170 h 195"/>
              <a:gd name="T28" fmla="*/ 34 w 145"/>
              <a:gd name="T29" fmla="*/ 174 h 195"/>
              <a:gd name="T30" fmla="*/ 39 w 145"/>
              <a:gd name="T31" fmla="*/ 179 h 195"/>
              <a:gd name="T32" fmla="*/ 106 w 145"/>
              <a:gd name="T33" fmla="*/ 179 h 195"/>
              <a:gd name="T34" fmla="*/ 111 w 145"/>
              <a:gd name="T35" fmla="*/ 174 h 195"/>
              <a:gd name="T36" fmla="*/ 106 w 145"/>
              <a:gd name="T37" fmla="*/ 170 h 195"/>
              <a:gd name="T38" fmla="*/ 145 w 145"/>
              <a:gd name="T39" fmla="*/ 75 h 195"/>
              <a:gd name="T40" fmla="*/ 145 w 145"/>
              <a:gd name="T41" fmla="*/ 75 h 195"/>
              <a:gd name="T42" fmla="*/ 124 w 145"/>
              <a:gd name="T43" fmla="*/ 22 h 195"/>
              <a:gd name="T44" fmla="*/ 72 w 145"/>
              <a:gd name="T45" fmla="*/ 0 h 195"/>
              <a:gd name="T46" fmla="*/ 21 w 145"/>
              <a:gd name="T47" fmla="*/ 22 h 195"/>
              <a:gd name="T48" fmla="*/ 0 w 145"/>
              <a:gd name="T49" fmla="*/ 75 h 195"/>
              <a:gd name="T50" fmla="*/ 9 w 145"/>
              <a:gd name="T51" fmla="*/ 112 h 195"/>
              <a:gd name="T52" fmla="*/ 9 w 145"/>
              <a:gd name="T53" fmla="*/ 112 h 195"/>
              <a:gd name="T54" fmla="*/ 31 w 145"/>
              <a:gd name="T55" fmla="*/ 137 h 195"/>
              <a:gd name="T56" fmla="*/ 31 w 145"/>
              <a:gd name="T57" fmla="*/ 158 h 195"/>
              <a:gd name="T58" fmla="*/ 39 w 145"/>
              <a:gd name="T59" fmla="*/ 166 h 195"/>
              <a:gd name="T60" fmla="*/ 106 w 145"/>
              <a:gd name="T61" fmla="*/ 166 h 195"/>
              <a:gd name="T62" fmla="*/ 114 w 145"/>
              <a:gd name="T63" fmla="*/ 158 h 195"/>
              <a:gd name="T64" fmla="*/ 114 w 145"/>
              <a:gd name="T65" fmla="*/ 137 h 195"/>
              <a:gd name="T66" fmla="*/ 136 w 145"/>
              <a:gd name="T67" fmla="*/ 112 h 195"/>
              <a:gd name="T68" fmla="*/ 136 w 145"/>
              <a:gd name="T69" fmla="*/ 112 h 195"/>
              <a:gd name="T70" fmla="*/ 145 w 145"/>
              <a:gd name="T71" fmla="*/ 75 h 195"/>
              <a:gd name="T72" fmla="*/ 123 w 145"/>
              <a:gd name="T73" fmla="*/ 104 h 195"/>
              <a:gd name="T74" fmla="*/ 123 w 145"/>
              <a:gd name="T75" fmla="*/ 104 h 195"/>
              <a:gd name="T76" fmla="*/ 123 w 145"/>
              <a:gd name="T77" fmla="*/ 104 h 195"/>
              <a:gd name="T78" fmla="*/ 123 w 145"/>
              <a:gd name="T79" fmla="*/ 104 h 195"/>
              <a:gd name="T80" fmla="*/ 102 w 145"/>
              <a:gd name="T81" fmla="*/ 126 h 195"/>
              <a:gd name="T82" fmla="*/ 99 w 145"/>
              <a:gd name="T83" fmla="*/ 133 h 195"/>
              <a:gd name="T84" fmla="*/ 99 w 145"/>
              <a:gd name="T85" fmla="*/ 133 h 195"/>
              <a:gd name="T86" fmla="*/ 99 w 145"/>
              <a:gd name="T87" fmla="*/ 150 h 195"/>
              <a:gd name="T88" fmla="*/ 46 w 145"/>
              <a:gd name="T89" fmla="*/ 150 h 195"/>
              <a:gd name="T90" fmla="*/ 46 w 145"/>
              <a:gd name="T91" fmla="*/ 133 h 195"/>
              <a:gd name="T92" fmla="*/ 42 w 145"/>
              <a:gd name="T93" fmla="*/ 126 h 195"/>
              <a:gd name="T94" fmla="*/ 22 w 145"/>
              <a:gd name="T95" fmla="*/ 104 h 195"/>
              <a:gd name="T96" fmla="*/ 22 w 145"/>
              <a:gd name="T97" fmla="*/ 104 h 195"/>
              <a:gd name="T98" fmla="*/ 14 w 145"/>
              <a:gd name="T99" fmla="*/ 75 h 195"/>
              <a:gd name="T100" fmla="*/ 31 w 145"/>
              <a:gd name="T101" fmla="*/ 33 h 195"/>
              <a:gd name="T102" fmla="*/ 72 w 145"/>
              <a:gd name="T103" fmla="*/ 15 h 195"/>
              <a:gd name="T104" fmla="*/ 113 w 145"/>
              <a:gd name="T105" fmla="*/ 33 h 195"/>
              <a:gd name="T106" fmla="*/ 130 w 145"/>
              <a:gd name="T107" fmla="*/ 75 h 195"/>
              <a:gd name="T108" fmla="*/ 123 w 145"/>
              <a:gd name="T109" fmla="*/ 104 h 195"/>
              <a:gd name="T110" fmla="*/ 92 w 145"/>
              <a:gd name="T111" fmla="*/ 186 h 195"/>
              <a:gd name="T112" fmla="*/ 92 w 145"/>
              <a:gd name="T113" fmla="*/ 186 h 195"/>
              <a:gd name="T114" fmla="*/ 53 w 145"/>
              <a:gd name="T115" fmla="*/ 186 h 195"/>
              <a:gd name="T116" fmla="*/ 48 w 145"/>
              <a:gd name="T117" fmla="*/ 190 h 195"/>
              <a:gd name="T118" fmla="*/ 53 w 145"/>
              <a:gd name="T119" fmla="*/ 195 h 195"/>
              <a:gd name="T120" fmla="*/ 92 w 145"/>
              <a:gd name="T121" fmla="*/ 195 h 195"/>
              <a:gd name="T122" fmla="*/ 96 w 145"/>
              <a:gd name="T123" fmla="*/ 190 h 195"/>
              <a:gd name="T124" fmla="*/ 92 w 145"/>
              <a:gd name="T125" fmla="*/ 186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45" h="195">
                <a:moveTo>
                  <a:pt x="96" y="71"/>
                </a:moveTo>
                <a:cubicBezTo>
                  <a:pt x="90" y="77"/>
                  <a:pt x="82" y="81"/>
                  <a:pt x="72" y="81"/>
                </a:cubicBezTo>
                <a:cubicBezTo>
                  <a:pt x="68" y="81"/>
                  <a:pt x="63" y="80"/>
                  <a:pt x="60" y="79"/>
                </a:cubicBezTo>
                <a:cubicBezTo>
                  <a:pt x="56" y="77"/>
                  <a:pt x="52" y="74"/>
                  <a:pt x="49" y="71"/>
                </a:cubicBezTo>
                <a:cubicBezTo>
                  <a:pt x="47" y="69"/>
                  <a:pt x="44" y="69"/>
                  <a:pt x="43" y="71"/>
                </a:cubicBezTo>
                <a:cubicBezTo>
                  <a:pt x="41" y="73"/>
                  <a:pt x="41" y="76"/>
                  <a:pt x="43" y="78"/>
                </a:cubicBezTo>
                <a:cubicBezTo>
                  <a:pt x="46" y="82"/>
                  <a:pt x="51" y="85"/>
                  <a:pt x="56" y="87"/>
                </a:cubicBezTo>
                <a:cubicBezTo>
                  <a:pt x="61" y="89"/>
                  <a:pt x="67" y="90"/>
                  <a:pt x="72" y="90"/>
                </a:cubicBezTo>
                <a:cubicBezTo>
                  <a:pt x="84" y="90"/>
                  <a:pt x="95" y="85"/>
                  <a:pt x="102" y="78"/>
                </a:cubicBezTo>
                <a:cubicBezTo>
                  <a:pt x="104" y="76"/>
                  <a:pt x="104" y="73"/>
                  <a:pt x="102" y="71"/>
                </a:cubicBezTo>
                <a:cubicBezTo>
                  <a:pt x="100" y="69"/>
                  <a:pt x="98" y="69"/>
                  <a:pt x="96" y="71"/>
                </a:cubicBezTo>
                <a:close/>
                <a:moveTo>
                  <a:pt x="106" y="170"/>
                </a:moveTo>
                <a:cubicBezTo>
                  <a:pt x="106" y="170"/>
                  <a:pt x="106" y="170"/>
                  <a:pt x="106" y="170"/>
                </a:cubicBezTo>
                <a:cubicBezTo>
                  <a:pt x="39" y="170"/>
                  <a:pt x="39" y="170"/>
                  <a:pt x="39" y="170"/>
                </a:cubicBezTo>
                <a:cubicBezTo>
                  <a:pt x="36" y="170"/>
                  <a:pt x="34" y="172"/>
                  <a:pt x="34" y="174"/>
                </a:cubicBezTo>
                <a:cubicBezTo>
                  <a:pt x="34" y="177"/>
                  <a:pt x="36" y="179"/>
                  <a:pt x="39" y="179"/>
                </a:cubicBezTo>
                <a:cubicBezTo>
                  <a:pt x="106" y="179"/>
                  <a:pt x="106" y="179"/>
                  <a:pt x="106" y="179"/>
                </a:cubicBezTo>
                <a:cubicBezTo>
                  <a:pt x="109" y="179"/>
                  <a:pt x="111" y="177"/>
                  <a:pt x="111" y="174"/>
                </a:cubicBezTo>
                <a:cubicBezTo>
                  <a:pt x="111" y="172"/>
                  <a:pt x="109" y="170"/>
                  <a:pt x="106" y="170"/>
                </a:cubicBezTo>
                <a:close/>
                <a:moveTo>
                  <a:pt x="145" y="75"/>
                </a:moveTo>
                <a:cubicBezTo>
                  <a:pt x="145" y="75"/>
                  <a:pt x="145" y="75"/>
                  <a:pt x="145" y="75"/>
                </a:cubicBezTo>
                <a:cubicBezTo>
                  <a:pt x="145" y="54"/>
                  <a:pt x="137" y="36"/>
                  <a:pt x="124" y="22"/>
                </a:cubicBezTo>
                <a:cubicBezTo>
                  <a:pt x="111" y="9"/>
                  <a:pt x="92" y="0"/>
                  <a:pt x="72" y="0"/>
                </a:cubicBezTo>
                <a:cubicBezTo>
                  <a:pt x="52" y="0"/>
                  <a:pt x="34" y="9"/>
                  <a:pt x="21" y="22"/>
                </a:cubicBezTo>
                <a:cubicBezTo>
                  <a:pt x="8" y="36"/>
                  <a:pt x="0" y="54"/>
                  <a:pt x="0" y="75"/>
                </a:cubicBezTo>
                <a:cubicBezTo>
                  <a:pt x="0" y="88"/>
                  <a:pt x="3" y="101"/>
                  <a:pt x="9" y="112"/>
                </a:cubicBezTo>
                <a:cubicBezTo>
                  <a:pt x="9" y="112"/>
                  <a:pt x="9" y="112"/>
                  <a:pt x="9" y="112"/>
                </a:cubicBezTo>
                <a:cubicBezTo>
                  <a:pt x="14" y="122"/>
                  <a:pt x="22" y="130"/>
                  <a:pt x="31" y="137"/>
                </a:cubicBezTo>
                <a:cubicBezTo>
                  <a:pt x="31" y="158"/>
                  <a:pt x="31" y="158"/>
                  <a:pt x="31" y="158"/>
                </a:cubicBezTo>
                <a:cubicBezTo>
                  <a:pt x="31" y="162"/>
                  <a:pt x="34" y="166"/>
                  <a:pt x="39" y="166"/>
                </a:cubicBezTo>
                <a:cubicBezTo>
                  <a:pt x="106" y="166"/>
                  <a:pt x="106" y="166"/>
                  <a:pt x="106" y="166"/>
                </a:cubicBezTo>
                <a:cubicBezTo>
                  <a:pt x="110" y="166"/>
                  <a:pt x="114" y="162"/>
                  <a:pt x="114" y="158"/>
                </a:cubicBezTo>
                <a:cubicBezTo>
                  <a:pt x="114" y="137"/>
                  <a:pt x="114" y="137"/>
                  <a:pt x="114" y="137"/>
                </a:cubicBezTo>
                <a:cubicBezTo>
                  <a:pt x="123" y="130"/>
                  <a:pt x="130" y="122"/>
                  <a:pt x="136" y="112"/>
                </a:cubicBezTo>
                <a:cubicBezTo>
                  <a:pt x="136" y="112"/>
                  <a:pt x="136" y="112"/>
                  <a:pt x="136" y="112"/>
                </a:cubicBezTo>
                <a:cubicBezTo>
                  <a:pt x="142" y="101"/>
                  <a:pt x="145" y="88"/>
                  <a:pt x="145" y="75"/>
                </a:cubicBezTo>
                <a:close/>
                <a:moveTo>
                  <a:pt x="123" y="104"/>
                </a:move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23" y="104"/>
                  <a:pt x="123" y="104"/>
                  <a:pt x="123" y="104"/>
                </a:cubicBezTo>
                <a:cubicBezTo>
                  <a:pt x="118" y="114"/>
                  <a:pt x="111" y="121"/>
                  <a:pt x="102" y="126"/>
                </a:cubicBezTo>
                <a:cubicBezTo>
                  <a:pt x="100" y="128"/>
                  <a:pt x="99" y="130"/>
                  <a:pt x="99" y="133"/>
                </a:cubicBezTo>
                <a:cubicBezTo>
                  <a:pt x="99" y="133"/>
                  <a:pt x="99" y="133"/>
                  <a:pt x="99" y="133"/>
                </a:cubicBezTo>
                <a:cubicBezTo>
                  <a:pt x="99" y="150"/>
                  <a:pt x="99" y="150"/>
                  <a:pt x="99" y="150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46" y="133"/>
                  <a:pt x="46" y="133"/>
                  <a:pt x="46" y="133"/>
                </a:cubicBezTo>
                <a:cubicBezTo>
                  <a:pt x="46" y="130"/>
                  <a:pt x="44" y="127"/>
                  <a:pt x="42" y="126"/>
                </a:cubicBezTo>
                <a:cubicBezTo>
                  <a:pt x="33" y="121"/>
                  <a:pt x="27" y="113"/>
                  <a:pt x="22" y="104"/>
                </a:cubicBezTo>
                <a:cubicBezTo>
                  <a:pt x="22" y="104"/>
                  <a:pt x="22" y="104"/>
                  <a:pt x="22" y="104"/>
                </a:cubicBezTo>
                <a:cubicBezTo>
                  <a:pt x="17" y="96"/>
                  <a:pt x="14" y="86"/>
                  <a:pt x="14" y="75"/>
                </a:cubicBezTo>
                <a:cubicBezTo>
                  <a:pt x="14" y="59"/>
                  <a:pt x="21" y="44"/>
                  <a:pt x="31" y="33"/>
                </a:cubicBezTo>
                <a:cubicBezTo>
                  <a:pt x="42" y="22"/>
                  <a:pt x="56" y="15"/>
                  <a:pt x="72" y="15"/>
                </a:cubicBezTo>
                <a:cubicBezTo>
                  <a:pt x="88" y="15"/>
                  <a:pt x="103" y="22"/>
                  <a:pt x="113" y="33"/>
                </a:cubicBezTo>
                <a:cubicBezTo>
                  <a:pt x="124" y="44"/>
                  <a:pt x="130" y="59"/>
                  <a:pt x="130" y="75"/>
                </a:cubicBezTo>
                <a:cubicBezTo>
                  <a:pt x="130" y="86"/>
                  <a:pt x="128" y="96"/>
                  <a:pt x="123" y="104"/>
                </a:cubicBezTo>
                <a:close/>
                <a:moveTo>
                  <a:pt x="92" y="186"/>
                </a:moveTo>
                <a:cubicBezTo>
                  <a:pt x="92" y="186"/>
                  <a:pt x="92" y="186"/>
                  <a:pt x="92" y="186"/>
                </a:cubicBezTo>
                <a:cubicBezTo>
                  <a:pt x="53" y="186"/>
                  <a:pt x="53" y="186"/>
                  <a:pt x="53" y="186"/>
                </a:cubicBezTo>
                <a:cubicBezTo>
                  <a:pt x="50" y="186"/>
                  <a:pt x="48" y="188"/>
                  <a:pt x="48" y="190"/>
                </a:cubicBezTo>
                <a:cubicBezTo>
                  <a:pt x="48" y="193"/>
                  <a:pt x="50" y="195"/>
                  <a:pt x="53" y="195"/>
                </a:cubicBezTo>
                <a:cubicBezTo>
                  <a:pt x="92" y="195"/>
                  <a:pt x="92" y="195"/>
                  <a:pt x="92" y="195"/>
                </a:cubicBezTo>
                <a:cubicBezTo>
                  <a:pt x="94" y="195"/>
                  <a:pt x="96" y="193"/>
                  <a:pt x="96" y="190"/>
                </a:cubicBezTo>
                <a:cubicBezTo>
                  <a:pt x="96" y="188"/>
                  <a:pt x="94" y="186"/>
                  <a:pt x="92" y="186"/>
                </a:cubicBezTo>
                <a:close/>
              </a:path>
            </a:pathLst>
          </a:custGeom>
          <a:solidFill>
            <a:srgbClr val="DA748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DA748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3945DFB-57C3-4BA0-B1A4-ACC2F834F7FE}"/>
              </a:ext>
            </a:extLst>
          </p:cNvPr>
          <p:cNvSpPr/>
          <p:nvPr/>
        </p:nvSpPr>
        <p:spPr>
          <a:xfrm>
            <a:off x="9346075" y="437050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多平台联合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BCC0AF9-3CE9-410C-9E05-FBAC34356199}"/>
              </a:ext>
            </a:extLst>
          </p:cNvPr>
          <p:cNvSpPr txBox="1"/>
          <p:nvPr/>
        </p:nvSpPr>
        <p:spPr>
          <a:xfrm>
            <a:off x="8620255" y="4890992"/>
            <a:ext cx="3377664" cy="796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多平台进行粉丝互相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导流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，增加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曝光量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，拓宽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商业推广渠道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，增加收入机会 </a:t>
            </a:r>
          </a:p>
        </p:txBody>
      </p:sp>
      <p:sp>
        <p:nvSpPr>
          <p:cNvPr id="28" name="PA_任意多边形 13">
            <a:extLst>
              <a:ext uri="{FF2B5EF4-FFF2-40B4-BE49-F238E27FC236}">
                <a16:creationId xmlns:a16="http://schemas.microsoft.com/office/drawing/2014/main" id="{8B6F4FD1-E4C4-477C-A061-7259A4F1A1AF}"/>
              </a:ext>
            </a:extLst>
          </p:cNvPr>
          <p:cNvSpPr>
            <a:spLocks noEditPoints="1"/>
          </p:cNvSpPr>
          <p:nvPr/>
        </p:nvSpPr>
        <p:spPr bwMode="auto">
          <a:xfrm>
            <a:off x="8521595" y="2388203"/>
            <a:ext cx="345311" cy="281106"/>
          </a:xfrm>
          <a:custGeom>
            <a:avLst/>
            <a:gdLst>
              <a:gd name="T0" fmla="*/ 70 w 192"/>
              <a:gd name="T1" fmla="*/ 76 h 179"/>
              <a:gd name="T2" fmla="*/ 70 w 192"/>
              <a:gd name="T3" fmla="*/ 97 h 179"/>
              <a:gd name="T4" fmla="*/ 50 w 192"/>
              <a:gd name="T5" fmla="*/ 97 h 179"/>
              <a:gd name="T6" fmla="*/ 50 w 192"/>
              <a:gd name="T7" fmla="*/ 76 h 179"/>
              <a:gd name="T8" fmla="*/ 96 w 192"/>
              <a:gd name="T9" fmla="*/ 0 h 179"/>
              <a:gd name="T10" fmla="*/ 163 w 192"/>
              <a:gd name="T11" fmla="*/ 25 h 179"/>
              <a:gd name="T12" fmla="*/ 163 w 192"/>
              <a:gd name="T13" fmla="*/ 148 h 179"/>
              <a:gd name="T14" fmla="*/ 73 w 192"/>
              <a:gd name="T15" fmla="*/ 170 h 179"/>
              <a:gd name="T16" fmla="*/ 31 w 192"/>
              <a:gd name="T17" fmla="*/ 177 h 179"/>
              <a:gd name="T18" fmla="*/ 24 w 192"/>
              <a:gd name="T19" fmla="*/ 179 h 179"/>
              <a:gd name="T20" fmla="*/ 13 w 192"/>
              <a:gd name="T21" fmla="*/ 170 h 179"/>
              <a:gd name="T22" fmla="*/ 13 w 192"/>
              <a:gd name="T23" fmla="*/ 162 h 179"/>
              <a:gd name="T24" fmla="*/ 5 w 192"/>
              <a:gd name="T25" fmla="*/ 115 h 179"/>
              <a:gd name="T26" fmla="*/ 28 w 192"/>
              <a:gd name="T27" fmla="*/ 25 h 179"/>
              <a:gd name="T28" fmla="*/ 153 w 192"/>
              <a:gd name="T29" fmla="*/ 37 h 179"/>
              <a:gd name="T30" fmla="*/ 96 w 192"/>
              <a:gd name="T31" fmla="*/ 16 h 179"/>
              <a:gd name="T32" fmla="*/ 14 w 192"/>
              <a:gd name="T33" fmla="*/ 86 h 179"/>
              <a:gd name="T34" fmla="*/ 31 w 192"/>
              <a:gd name="T35" fmla="*/ 130 h 179"/>
              <a:gd name="T36" fmla="*/ 28 w 192"/>
              <a:gd name="T37" fmla="*/ 162 h 179"/>
              <a:gd name="T38" fmla="*/ 57 w 192"/>
              <a:gd name="T39" fmla="*/ 149 h 179"/>
              <a:gd name="T40" fmla="*/ 96 w 192"/>
              <a:gd name="T41" fmla="*/ 157 h 179"/>
              <a:gd name="T42" fmla="*/ 177 w 192"/>
              <a:gd name="T43" fmla="*/ 86 h 179"/>
              <a:gd name="T44" fmla="*/ 64 w 192"/>
              <a:gd name="T45" fmla="*/ 83 h 179"/>
              <a:gd name="T46" fmla="*/ 60 w 192"/>
              <a:gd name="T47" fmla="*/ 81 h 179"/>
              <a:gd name="T48" fmla="*/ 55 w 192"/>
              <a:gd name="T49" fmla="*/ 86 h 179"/>
              <a:gd name="T50" fmla="*/ 60 w 192"/>
              <a:gd name="T51" fmla="*/ 92 h 179"/>
              <a:gd name="T52" fmla="*/ 65 w 192"/>
              <a:gd name="T53" fmla="*/ 86 h 179"/>
              <a:gd name="T54" fmla="*/ 96 w 192"/>
              <a:gd name="T55" fmla="*/ 72 h 179"/>
              <a:gd name="T56" fmla="*/ 105 w 192"/>
              <a:gd name="T57" fmla="*/ 76 h 179"/>
              <a:gd name="T58" fmla="*/ 105 w 192"/>
              <a:gd name="T59" fmla="*/ 97 h 179"/>
              <a:gd name="T60" fmla="*/ 86 w 192"/>
              <a:gd name="T61" fmla="*/ 97 h 179"/>
              <a:gd name="T62" fmla="*/ 86 w 192"/>
              <a:gd name="T63" fmla="*/ 76 h 179"/>
              <a:gd name="T64" fmla="*/ 99 w 192"/>
              <a:gd name="T65" fmla="*/ 83 h 179"/>
              <a:gd name="T66" fmla="*/ 96 w 192"/>
              <a:gd name="T67" fmla="*/ 81 h 179"/>
              <a:gd name="T68" fmla="*/ 90 w 192"/>
              <a:gd name="T69" fmla="*/ 86 h 179"/>
              <a:gd name="T70" fmla="*/ 96 w 192"/>
              <a:gd name="T71" fmla="*/ 92 h 179"/>
              <a:gd name="T72" fmla="*/ 101 w 192"/>
              <a:gd name="T73" fmla="*/ 86 h 179"/>
              <a:gd name="T74" fmla="*/ 131 w 192"/>
              <a:gd name="T75" fmla="*/ 72 h 179"/>
              <a:gd name="T76" fmla="*/ 141 w 192"/>
              <a:gd name="T77" fmla="*/ 76 h 179"/>
              <a:gd name="T78" fmla="*/ 141 w 192"/>
              <a:gd name="T79" fmla="*/ 97 h 179"/>
              <a:gd name="T80" fmla="*/ 121 w 192"/>
              <a:gd name="T81" fmla="*/ 97 h 179"/>
              <a:gd name="T82" fmla="*/ 121 w 192"/>
              <a:gd name="T83" fmla="*/ 76 h 179"/>
              <a:gd name="T84" fmla="*/ 135 w 192"/>
              <a:gd name="T85" fmla="*/ 83 h 179"/>
              <a:gd name="T86" fmla="*/ 131 w 192"/>
              <a:gd name="T87" fmla="*/ 81 h 179"/>
              <a:gd name="T88" fmla="*/ 126 w 192"/>
              <a:gd name="T89" fmla="*/ 86 h 179"/>
              <a:gd name="T90" fmla="*/ 131 w 192"/>
              <a:gd name="T91" fmla="*/ 92 h 179"/>
              <a:gd name="T92" fmla="*/ 136 w 192"/>
              <a:gd name="T93" fmla="*/ 8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92" h="179">
                <a:moveTo>
                  <a:pt x="60" y="72"/>
                </a:moveTo>
                <a:cubicBezTo>
                  <a:pt x="64" y="72"/>
                  <a:pt x="67" y="74"/>
                  <a:pt x="70" y="76"/>
                </a:cubicBezTo>
                <a:cubicBezTo>
                  <a:pt x="73" y="79"/>
                  <a:pt x="74" y="82"/>
                  <a:pt x="74" y="86"/>
                </a:cubicBezTo>
                <a:cubicBezTo>
                  <a:pt x="74" y="90"/>
                  <a:pt x="73" y="94"/>
                  <a:pt x="70" y="97"/>
                </a:cubicBezTo>
                <a:cubicBezTo>
                  <a:pt x="67" y="99"/>
                  <a:pt x="64" y="101"/>
                  <a:pt x="60" y="101"/>
                </a:cubicBezTo>
                <a:cubicBezTo>
                  <a:pt x="56" y="101"/>
                  <a:pt x="53" y="99"/>
                  <a:pt x="50" y="97"/>
                </a:cubicBezTo>
                <a:cubicBezTo>
                  <a:pt x="48" y="94"/>
                  <a:pt x="46" y="90"/>
                  <a:pt x="46" y="86"/>
                </a:cubicBezTo>
                <a:cubicBezTo>
                  <a:pt x="46" y="82"/>
                  <a:pt x="48" y="79"/>
                  <a:pt x="50" y="76"/>
                </a:cubicBezTo>
                <a:cubicBezTo>
                  <a:pt x="53" y="74"/>
                  <a:pt x="56" y="72"/>
                  <a:pt x="60" y="72"/>
                </a:cubicBezTo>
                <a:close/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122" y="0"/>
                  <a:pt x="146" y="10"/>
                  <a:pt x="163" y="25"/>
                </a:cubicBezTo>
                <a:cubicBezTo>
                  <a:pt x="181" y="41"/>
                  <a:pt x="192" y="62"/>
                  <a:pt x="192" y="86"/>
                </a:cubicBezTo>
                <a:cubicBezTo>
                  <a:pt x="192" y="110"/>
                  <a:pt x="181" y="132"/>
                  <a:pt x="163" y="148"/>
                </a:cubicBezTo>
                <a:cubicBezTo>
                  <a:pt x="146" y="163"/>
                  <a:pt x="122" y="172"/>
                  <a:pt x="96" y="172"/>
                </a:cubicBezTo>
                <a:cubicBezTo>
                  <a:pt x="88" y="172"/>
                  <a:pt x="80" y="172"/>
                  <a:pt x="73" y="170"/>
                </a:cubicBezTo>
                <a:cubicBezTo>
                  <a:pt x="66" y="169"/>
                  <a:pt x="60" y="167"/>
                  <a:pt x="54" y="164"/>
                </a:cubicBezTo>
                <a:cubicBezTo>
                  <a:pt x="31" y="177"/>
                  <a:pt x="31" y="177"/>
                  <a:pt x="31" y="177"/>
                </a:cubicBezTo>
                <a:cubicBezTo>
                  <a:pt x="29" y="178"/>
                  <a:pt x="27" y="179"/>
                  <a:pt x="24" y="179"/>
                </a:cubicBezTo>
                <a:cubicBezTo>
                  <a:pt x="24" y="179"/>
                  <a:pt x="24" y="179"/>
                  <a:pt x="24" y="179"/>
                </a:cubicBezTo>
                <a:cubicBezTo>
                  <a:pt x="22" y="178"/>
                  <a:pt x="19" y="177"/>
                  <a:pt x="17" y="176"/>
                </a:cubicBezTo>
                <a:cubicBezTo>
                  <a:pt x="15" y="174"/>
                  <a:pt x="14" y="172"/>
                  <a:pt x="13" y="170"/>
                </a:cubicBezTo>
                <a:cubicBezTo>
                  <a:pt x="13" y="170"/>
                  <a:pt x="13" y="170"/>
                  <a:pt x="13" y="170"/>
                </a:cubicBezTo>
                <a:cubicBezTo>
                  <a:pt x="12" y="167"/>
                  <a:pt x="12" y="165"/>
                  <a:pt x="13" y="162"/>
                </a:cubicBezTo>
                <a:cubicBezTo>
                  <a:pt x="18" y="137"/>
                  <a:pt x="18" y="137"/>
                  <a:pt x="18" y="137"/>
                </a:cubicBezTo>
                <a:cubicBezTo>
                  <a:pt x="13" y="131"/>
                  <a:pt x="8" y="123"/>
                  <a:pt x="5" y="115"/>
                </a:cubicBezTo>
                <a:cubicBezTo>
                  <a:pt x="2" y="106"/>
                  <a:pt x="0" y="96"/>
                  <a:pt x="0" y="86"/>
                </a:cubicBezTo>
                <a:cubicBezTo>
                  <a:pt x="0" y="62"/>
                  <a:pt x="10" y="41"/>
                  <a:pt x="28" y="25"/>
                </a:cubicBezTo>
                <a:cubicBezTo>
                  <a:pt x="45" y="10"/>
                  <a:pt x="69" y="0"/>
                  <a:pt x="96" y="0"/>
                </a:cubicBezTo>
                <a:close/>
                <a:moveTo>
                  <a:pt x="153" y="37"/>
                </a:moveTo>
                <a:cubicBezTo>
                  <a:pt x="153" y="37"/>
                  <a:pt x="153" y="37"/>
                  <a:pt x="153" y="37"/>
                </a:cubicBezTo>
                <a:cubicBezTo>
                  <a:pt x="139" y="24"/>
                  <a:pt x="118" y="16"/>
                  <a:pt x="96" y="16"/>
                </a:cubicBezTo>
                <a:cubicBezTo>
                  <a:pt x="73" y="16"/>
                  <a:pt x="52" y="24"/>
                  <a:pt x="38" y="37"/>
                </a:cubicBezTo>
                <a:cubicBezTo>
                  <a:pt x="23" y="49"/>
                  <a:pt x="14" y="67"/>
                  <a:pt x="14" y="86"/>
                </a:cubicBezTo>
                <a:cubicBezTo>
                  <a:pt x="14" y="94"/>
                  <a:pt x="16" y="102"/>
                  <a:pt x="19" y="109"/>
                </a:cubicBezTo>
                <a:cubicBezTo>
                  <a:pt x="22" y="117"/>
                  <a:pt x="26" y="124"/>
                  <a:pt x="31" y="130"/>
                </a:cubicBezTo>
                <a:cubicBezTo>
                  <a:pt x="33" y="131"/>
                  <a:pt x="34" y="134"/>
                  <a:pt x="33" y="137"/>
                </a:cubicBezTo>
                <a:cubicBezTo>
                  <a:pt x="28" y="162"/>
                  <a:pt x="28" y="162"/>
                  <a:pt x="28" y="162"/>
                </a:cubicBezTo>
                <a:cubicBezTo>
                  <a:pt x="51" y="149"/>
                  <a:pt x="51" y="149"/>
                  <a:pt x="51" y="149"/>
                </a:cubicBezTo>
                <a:cubicBezTo>
                  <a:pt x="53" y="148"/>
                  <a:pt x="55" y="148"/>
                  <a:pt x="57" y="149"/>
                </a:cubicBezTo>
                <a:cubicBezTo>
                  <a:pt x="63" y="152"/>
                  <a:pt x="69" y="154"/>
                  <a:pt x="76" y="155"/>
                </a:cubicBezTo>
                <a:cubicBezTo>
                  <a:pt x="82" y="157"/>
                  <a:pt x="89" y="157"/>
                  <a:pt x="96" y="157"/>
                </a:cubicBezTo>
                <a:cubicBezTo>
                  <a:pt x="118" y="157"/>
                  <a:pt x="139" y="149"/>
                  <a:pt x="153" y="136"/>
                </a:cubicBezTo>
                <a:cubicBezTo>
                  <a:pt x="168" y="123"/>
                  <a:pt x="177" y="106"/>
                  <a:pt x="177" y="86"/>
                </a:cubicBezTo>
                <a:cubicBezTo>
                  <a:pt x="177" y="67"/>
                  <a:pt x="168" y="49"/>
                  <a:pt x="153" y="37"/>
                </a:cubicBezTo>
                <a:close/>
                <a:moveTo>
                  <a:pt x="64" y="83"/>
                </a:moveTo>
                <a:cubicBezTo>
                  <a:pt x="64" y="83"/>
                  <a:pt x="64" y="83"/>
                  <a:pt x="64" y="83"/>
                </a:cubicBezTo>
                <a:cubicBezTo>
                  <a:pt x="63" y="82"/>
                  <a:pt x="62" y="81"/>
                  <a:pt x="60" y="81"/>
                </a:cubicBezTo>
                <a:cubicBezTo>
                  <a:pt x="59" y="81"/>
                  <a:pt x="57" y="82"/>
                  <a:pt x="56" y="83"/>
                </a:cubicBezTo>
                <a:cubicBezTo>
                  <a:pt x="56" y="84"/>
                  <a:pt x="55" y="85"/>
                  <a:pt x="55" y="86"/>
                </a:cubicBezTo>
                <a:cubicBezTo>
                  <a:pt x="55" y="88"/>
                  <a:pt x="56" y="89"/>
                  <a:pt x="56" y="90"/>
                </a:cubicBezTo>
                <a:cubicBezTo>
                  <a:pt x="57" y="91"/>
                  <a:pt x="59" y="92"/>
                  <a:pt x="60" y="92"/>
                </a:cubicBezTo>
                <a:cubicBezTo>
                  <a:pt x="62" y="92"/>
                  <a:pt x="63" y="91"/>
                  <a:pt x="64" y="90"/>
                </a:cubicBezTo>
                <a:cubicBezTo>
                  <a:pt x="65" y="89"/>
                  <a:pt x="65" y="88"/>
                  <a:pt x="65" y="86"/>
                </a:cubicBezTo>
                <a:cubicBezTo>
                  <a:pt x="65" y="85"/>
                  <a:pt x="65" y="84"/>
                  <a:pt x="64" y="83"/>
                </a:cubicBezTo>
                <a:close/>
                <a:moveTo>
                  <a:pt x="96" y="72"/>
                </a:moveTo>
                <a:cubicBezTo>
                  <a:pt x="96" y="72"/>
                  <a:pt x="96" y="72"/>
                  <a:pt x="96" y="72"/>
                </a:cubicBezTo>
                <a:cubicBezTo>
                  <a:pt x="99" y="72"/>
                  <a:pt x="103" y="74"/>
                  <a:pt x="105" y="76"/>
                </a:cubicBezTo>
                <a:cubicBezTo>
                  <a:pt x="108" y="79"/>
                  <a:pt x="110" y="82"/>
                  <a:pt x="110" y="86"/>
                </a:cubicBezTo>
                <a:cubicBezTo>
                  <a:pt x="110" y="90"/>
                  <a:pt x="108" y="94"/>
                  <a:pt x="105" y="97"/>
                </a:cubicBezTo>
                <a:cubicBezTo>
                  <a:pt x="103" y="99"/>
                  <a:pt x="99" y="101"/>
                  <a:pt x="96" y="101"/>
                </a:cubicBezTo>
                <a:cubicBezTo>
                  <a:pt x="92" y="101"/>
                  <a:pt x="88" y="99"/>
                  <a:pt x="86" y="97"/>
                </a:cubicBezTo>
                <a:cubicBezTo>
                  <a:pt x="83" y="94"/>
                  <a:pt x="82" y="90"/>
                  <a:pt x="82" y="86"/>
                </a:cubicBezTo>
                <a:cubicBezTo>
                  <a:pt x="82" y="82"/>
                  <a:pt x="83" y="79"/>
                  <a:pt x="86" y="76"/>
                </a:cubicBezTo>
                <a:cubicBezTo>
                  <a:pt x="88" y="74"/>
                  <a:pt x="92" y="72"/>
                  <a:pt x="96" y="72"/>
                </a:cubicBezTo>
                <a:close/>
                <a:moveTo>
                  <a:pt x="99" y="83"/>
                </a:moveTo>
                <a:cubicBezTo>
                  <a:pt x="99" y="83"/>
                  <a:pt x="99" y="83"/>
                  <a:pt x="99" y="83"/>
                </a:cubicBezTo>
                <a:cubicBezTo>
                  <a:pt x="98" y="82"/>
                  <a:pt x="97" y="81"/>
                  <a:pt x="96" y="81"/>
                </a:cubicBezTo>
                <a:cubicBezTo>
                  <a:pt x="94" y="81"/>
                  <a:pt x="93" y="82"/>
                  <a:pt x="92" y="83"/>
                </a:cubicBezTo>
                <a:cubicBezTo>
                  <a:pt x="91" y="84"/>
                  <a:pt x="90" y="85"/>
                  <a:pt x="90" y="86"/>
                </a:cubicBezTo>
                <a:cubicBezTo>
                  <a:pt x="90" y="88"/>
                  <a:pt x="91" y="89"/>
                  <a:pt x="92" y="90"/>
                </a:cubicBezTo>
                <a:cubicBezTo>
                  <a:pt x="93" y="91"/>
                  <a:pt x="94" y="92"/>
                  <a:pt x="96" y="92"/>
                </a:cubicBezTo>
                <a:cubicBezTo>
                  <a:pt x="97" y="92"/>
                  <a:pt x="98" y="91"/>
                  <a:pt x="99" y="90"/>
                </a:cubicBezTo>
                <a:cubicBezTo>
                  <a:pt x="100" y="89"/>
                  <a:pt x="101" y="88"/>
                  <a:pt x="101" y="86"/>
                </a:cubicBezTo>
                <a:cubicBezTo>
                  <a:pt x="101" y="85"/>
                  <a:pt x="100" y="84"/>
                  <a:pt x="99" y="83"/>
                </a:cubicBezTo>
                <a:close/>
                <a:moveTo>
                  <a:pt x="131" y="72"/>
                </a:moveTo>
                <a:cubicBezTo>
                  <a:pt x="131" y="72"/>
                  <a:pt x="131" y="72"/>
                  <a:pt x="131" y="72"/>
                </a:cubicBezTo>
                <a:cubicBezTo>
                  <a:pt x="135" y="72"/>
                  <a:pt x="138" y="74"/>
                  <a:pt x="141" y="76"/>
                </a:cubicBezTo>
                <a:cubicBezTo>
                  <a:pt x="143" y="79"/>
                  <a:pt x="145" y="82"/>
                  <a:pt x="145" y="86"/>
                </a:cubicBezTo>
                <a:cubicBezTo>
                  <a:pt x="145" y="90"/>
                  <a:pt x="143" y="94"/>
                  <a:pt x="141" y="97"/>
                </a:cubicBezTo>
                <a:cubicBezTo>
                  <a:pt x="138" y="99"/>
                  <a:pt x="135" y="101"/>
                  <a:pt x="131" y="101"/>
                </a:cubicBezTo>
                <a:cubicBezTo>
                  <a:pt x="127" y="101"/>
                  <a:pt x="124" y="99"/>
                  <a:pt x="121" y="97"/>
                </a:cubicBezTo>
                <a:cubicBezTo>
                  <a:pt x="119" y="94"/>
                  <a:pt x="117" y="90"/>
                  <a:pt x="117" y="86"/>
                </a:cubicBezTo>
                <a:cubicBezTo>
                  <a:pt x="117" y="82"/>
                  <a:pt x="119" y="79"/>
                  <a:pt x="121" y="76"/>
                </a:cubicBezTo>
                <a:cubicBezTo>
                  <a:pt x="124" y="74"/>
                  <a:pt x="127" y="72"/>
                  <a:pt x="131" y="72"/>
                </a:cubicBezTo>
                <a:close/>
                <a:moveTo>
                  <a:pt x="135" y="83"/>
                </a:moveTo>
                <a:cubicBezTo>
                  <a:pt x="135" y="83"/>
                  <a:pt x="135" y="83"/>
                  <a:pt x="135" y="83"/>
                </a:cubicBezTo>
                <a:cubicBezTo>
                  <a:pt x="134" y="82"/>
                  <a:pt x="132" y="81"/>
                  <a:pt x="131" y="81"/>
                </a:cubicBezTo>
                <a:cubicBezTo>
                  <a:pt x="130" y="81"/>
                  <a:pt x="128" y="82"/>
                  <a:pt x="127" y="83"/>
                </a:cubicBezTo>
                <a:cubicBezTo>
                  <a:pt x="126" y="84"/>
                  <a:pt x="126" y="85"/>
                  <a:pt x="126" y="86"/>
                </a:cubicBezTo>
                <a:cubicBezTo>
                  <a:pt x="126" y="88"/>
                  <a:pt x="126" y="89"/>
                  <a:pt x="127" y="90"/>
                </a:cubicBezTo>
                <a:cubicBezTo>
                  <a:pt x="128" y="91"/>
                  <a:pt x="130" y="92"/>
                  <a:pt x="131" y="92"/>
                </a:cubicBezTo>
                <a:cubicBezTo>
                  <a:pt x="132" y="92"/>
                  <a:pt x="134" y="91"/>
                  <a:pt x="135" y="90"/>
                </a:cubicBezTo>
                <a:cubicBezTo>
                  <a:pt x="136" y="89"/>
                  <a:pt x="136" y="88"/>
                  <a:pt x="136" y="86"/>
                </a:cubicBezTo>
                <a:cubicBezTo>
                  <a:pt x="136" y="85"/>
                  <a:pt x="136" y="84"/>
                  <a:pt x="135" y="83"/>
                </a:cubicBezTo>
                <a:close/>
              </a:path>
            </a:pathLst>
          </a:custGeom>
          <a:solidFill>
            <a:srgbClr val="DA748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DA748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E24160A-07FB-4DC6-977B-5104C139AED4}"/>
              </a:ext>
            </a:extLst>
          </p:cNvPr>
          <p:cNvSpPr/>
          <p:nvPr/>
        </p:nvSpPr>
        <p:spPr>
          <a:xfrm>
            <a:off x="8944239" y="232148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品类经营有道</a:t>
            </a:r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93D5A4A7-B45D-41B5-BDB4-3E4CFF7A1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0461" y="2836236"/>
            <a:ext cx="3729702" cy="754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深耕一个领域，保持主品类的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主导性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同时可适当在生活等其他品类发布视频</a:t>
            </a:r>
          </a:p>
        </p:txBody>
      </p:sp>
      <p:sp>
        <p:nvSpPr>
          <p:cNvPr id="31" name="PA_任意多边形 11">
            <a:extLst>
              <a:ext uri="{FF2B5EF4-FFF2-40B4-BE49-F238E27FC236}">
                <a16:creationId xmlns:a16="http://schemas.microsoft.com/office/drawing/2014/main" id="{0AEABFE0-C1C7-48E6-9D22-A6080936E7FB}"/>
              </a:ext>
            </a:extLst>
          </p:cNvPr>
          <p:cNvSpPr>
            <a:spLocks noEditPoints="1"/>
          </p:cNvSpPr>
          <p:nvPr/>
        </p:nvSpPr>
        <p:spPr bwMode="auto">
          <a:xfrm>
            <a:off x="5045840" y="901316"/>
            <a:ext cx="364573" cy="432011"/>
          </a:xfrm>
          <a:custGeom>
            <a:avLst/>
            <a:gdLst>
              <a:gd name="T0" fmla="*/ 116 w 162"/>
              <a:gd name="T1" fmla="*/ 53 h 192"/>
              <a:gd name="T2" fmla="*/ 101 w 162"/>
              <a:gd name="T3" fmla="*/ 89 h 192"/>
              <a:gd name="T4" fmla="*/ 101 w 162"/>
              <a:gd name="T5" fmla="*/ 90 h 192"/>
              <a:gd name="T6" fmla="*/ 122 w 162"/>
              <a:gd name="T7" fmla="*/ 109 h 192"/>
              <a:gd name="T8" fmla="*/ 150 w 162"/>
              <a:gd name="T9" fmla="*/ 121 h 192"/>
              <a:gd name="T10" fmla="*/ 150 w 162"/>
              <a:gd name="T11" fmla="*/ 180 h 192"/>
              <a:gd name="T12" fmla="*/ 121 w 162"/>
              <a:gd name="T13" fmla="*/ 192 h 192"/>
              <a:gd name="T14" fmla="*/ 28 w 162"/>
              <a:gd name="T15" fmla="*/ 185 h 192"/>
              <a:gd name="T16" fmla="*/ 28 w 162"/>
              <a:gd name="T17" fmla="*/ 178 h 192"/>
              <a:gd name="T18" fmla="*/ 12 w 162"/>
              <a:gd name="T19" fmla="*/ 178 h 192"/>
              <a:gd name="T20" fmla="*/ 0 w 162"/>
              <a:gd name="T21" fmla="*/ 161 h 192"/>
              <a:gd name="T22" fmla="*/ 4 w 162"/>
              <a:gd name="T23" fmla="*/ 123 h 192"/>
              <a:gd name="T24" fmla="*/ 30 w 162"/>
              <a:gd name="T25" fmla="*/ 89 h 192"/>
              <a:gd name="T26" fmla="*/ 15 w 162"/>
              <a:gd name="T27" fmla="*/ 53 h 192"/>
              <a:gd name="T28" fmla="*/ 117 w 162"/>
              <a:gd name="T29" fmla="*/ 130 h 192"/>
              <a:gd name="T30" fmla="*/ 117 w 162"/>
              <a:gd name="T31" fmla="*/ 146 h 192"/>
              <a:gd name="T32" fmla="*/ 97 w 162"/>
              <a:gd name="T33" fmla="*/ 151 h 192"/>
              <a:gd name="T34" fmla="*/ 117 w 162"/>
              <a:gd name="T35" fmla="*/ 155 h 192"/>
              <a:gd name="T36" fmla="*/ 122 w 162"/>
              <a:gd name="T37" fmla="*/ 176 h 192"/>
              <a:gd name="T38" fmla="*/ 126 w 162"/>
              <a:gd name="T39" fmla="*/ 155 h 192"/>
              <a:gd name="T40" fmla="*/ 146 w 162"/>
              <a:gd name="T41" fmla="*/ 151 h 192"/>
              <a:gd name="T42" fmla="*/ 126 w 162"/>
              <a:gd name="T43" fmla="*/ 146 h 192"/>
              <a:gd name="T44" fmla="*/ 117 w 162"/>
              <a:gd name="T45" fmla="*/ 130 h 192"/>
              <a:gd name="T46" fmla="*/ 99 w 162"/>
              <a:gd name="T47" fmla="*/ 128 h 192"/>
              <a:gd name="T48" fmla="*/ 99 w 162"/>
              <a:gd name="T49" fmla="*/ 174 h 192"/>
              <a:gd name="T50" fmla="*/ 144 w 162"/>
              <a:gd name="T51" fmla="*/ 174 h 192"/>
              <a:gd name="T52" fmla="*/ 144 w 162"/>
              <a:gd name="T53" fmla="*/ 128 h 192"/>
              <a:gd name="T54" fmla="*/ 99 w 162"/>
              <a:gd name="T55" fmla="*/ 128 h 192"/>
              <a:gd name="T56" fmla="*/ 103 w 162"/>
              <a:gd name="T57" fmla="*/ 113 h 192"/>
              <a:gd name="T58" fmla="*/ 66 w 162"/>
              <a:gd name="T59" fmla="*/ 105 h 192"/>
              <a:gd name="T60" fmla="*/ 17 w 162"/>
              <a:gd name="T61" fmla="*/ 129 h 192"/>
              <a:gd name="T62" fmla="*/ 15 w 162"/>
              <a:gd name="T63" fmla="*/ 161 h 192"/>
              <a:gd name="T64" fmla="*/ 34 w 162"/>
              <a:gd name="T65" fmla="*/ 163 h 192"/>
              <a:gd name="T66" fmla="*/ 38 w 162"/>
              <a:gd name="T67" fmla="*/ 138 h 192"/>
              <a:gd name="T68" fmla="*/ 43 w 162"/>
              <a:gd name="T69" fmla="*/ 170 h 192"/>
              <a:gd name="T70" fmla="*/ 43 w 162"/>
              <a:gd name="T71" fmla="*/ 177 h 192"/>
              <a:gd name="T72" fmla="*/ 81 w 162"/>
              <a:gd name="T73" fmla="*/ 151 h 192"/>
              <a:gd name="T74" fmla="*/ 93 w 162"/>
              <a:gd name="T75" fmla="*/ 121 h 192"/>
              <a:gd name="T76" fmla="*/ 103 w 162"/>
              <a:gd name="T77" fmla="*/ 113 h 192"/>
              <a:gd name="T78" fmla="*/ 66 w 162"/>
              <a:gd name="T79" fmla="*/ 16 h 192"/>
              <a:gd name="T80" fmla="*/ 66 w 162"/>
              <a:gd name="T81" fmla="*/ 89 h 192"/>
              <a:gd name="T82" fmla="*/ 66 w 162"/>
              <a:gd name="T83" fmla="*/ 1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192">
                <a:moveTo>
                  <a:pt x="66" y="0"/>
                </a:moveTo>
                <a:cubicBezTo>
                  <a:pt x="93" y="0"/>
                  <a:pt x="116" y="24"/>
                  <a:pt x="116" y="53"/>
                </a:cubicBezTo>
                <a:cubicBezTo>
                  <a:pt x="116" y="67"/>
                  <a:pt x="110" y="80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89"/>
                  <a:pt x="101" y="89"/>
                  <a:pt x="101" y="89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107" y="96"/>
                  <a:pt x="114" y="102"/>
                  <a:pt x="119" y="109"/>
                </a:cubicBezTo>
                <a:cubicBezTo>
                  <a:pt x="120" y="109"/>
                  <a:pt x="121" y="109"/>
                  <a:pt x="122" y="109"/>
                </a:cubicBezTo>
                <a:cubicBezTo>
                  <a:pt x="133" y="109"/>
                  <a:pt x="143" y="114"/>
                  <a:pt x="150" y="121"/>
                </a:cubicBezTo>
                <a:cubicBezTo>
                  <a:pt x="150" y="121"/>
                  <a:pt x="150" y="121"/>
                  <a:pt x="150" y="121"/>
                </a:cubicBezTo>
                <a:cubicBezTo>
                  <a:pt x="158" y="129"/>
                  <a:pt x="162" y="139"/>
                  <a:pt x="162" y="151"/>
                </a:cubicBezTo>
                <a:cubicBezTo>
                  <a:pt x="162" y="162"/>
                  <a:pt x="158" y="173"/>
                  <a:pt x="150" y="180"/>
                </a:cubicBezTo>
                <a:cubicBezTo>
                  <a:pt x="143" y="188"/>
                  <a:pt x="133" y="192"/>
                  <a:pt x="122" y="192"/>
                </a:cubicBezTo>
                <a:cubicBezTo>
                  <a:pt x="121" y="192"/>
                  <a:pt x="121" y="192"/>
                  <a:pt x="121" y="192"/>
                </a:cubicBezTo>
                <a:cubicBezTo>
                  <a:pt x="35" y="192"/>
                  <a:pt x="35" y="192"/>
                  <a:pt x="35" y="192"/>
                </a:cubicBezTo>
                <a:cubicBezTo>
                  <a:pt x="31" y="192"/>
                  <a:pt x="28" y="189"/>
                  <a:pt x="28" y="185"/>
                </a:cubicBezTo>
                <a:cubicBezTo>
                  <a:pt x="28" y="185"/>
                  <a:pt x="28" y="185"/>
                  <a:pt x="28" y="185"/>
                </a:cubicBezTo>
                <a:cubicBezTo>
                  <a:pt x="28" y="178"/>
                  <a:pt x="28" y="178"/>
                  <a:pt x="28" y="178"/>
                </a:cubicBezTo>
                <a:cubicBezTo>
                  <a:pt x="14" y="178"/>
                  <a:pt x="14" y="178"/>
                  <a:pt x="14" y="178"/>
                </a:cubicBezTo>
                <a:cubicBezTo>
                  <a:pt x="13" y="178"/>
                  <a:pt x="13" y="178"/>
                  <a:pt x="12" y="178"/>
                </a:cubicBezTo>
                <a:cubicBezTo>
                  <a:pt x="8" y="177"/>
                  <a:pt x="5" y="175"/>
                  <a:pt x="3" y="172"/>
                </a:cubicBezTo>
                <a:cubicBezTo>
                  <a:pt x="1" y="169"/>
                  <a:pt x="0" y="165"/>
                  <a:pt x="0" y="161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37"/>
                  <a:pt x="1" y="130"/>
                  <a:pt x="4" y="123"/>
                </a:cubicBezTo>
                <a:cubicBezTo>
                  <a:pt x="9" y="109"/>
                  <a:pt x="20" y="100"/>
                  <a:pt x="30" y="90"/>
                </a:cubicBezTo>
                <a:cubicBezTo>
                  <a:pt x="30" y="89"/>
                  <a:pt x="30" y="89"/>
                  <a:pt x="30" y="89"/>
                </a:cubicBezTo>
                <a:cubicBezTo>
                  <a:pt x="30" y="89"/>
                  <a:pt x="30" y="89"/>
                  <a:pt x="30" y="89"/>
                </a:cubicBezTo>
                <a:cubicBezTo>
                  <a:pt x="20" y="80"/>
                  <a:pt x="15" y="66"/>
                  <a:pt x="15" y="53"/>
                </a:cubicBezTo>
                <a:cubicBezTo>
                  <a:pt x="15" y="24"/>
                  <a:pt x="38" y="0"/>
                  <a:pt x="66" y="0"/>
                </a:cubicBezTo>
                <a:close/>
                <a:moveTo>
                  <a:pt x="117" y="130"/>
                </a:moveTo>
                <a:cubicBezTo>
                  <a:pt x="117" y="130"/>
                  <a:pt x="117" y="130"/>
                  <a:pt x="117" y="130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99" y="146"/>
                  <a:pt x="97" y="148"/>
                  <a:pt x="97" y="151"/>
                </a:cubicBezTo>
                <a:cubicBezTo>
                  <a:pt x="97" y="153"/>
                  <a:pt x="99" y="155"/>
                  <a:pt x="102" y="155"/>
                </a:cubicBezTo>
                <a:cubicBezTo>
                  <a:pt x="117" y="155"/>
                  <a:pt x="117" y="155"/>
                  <a:pt x="117" y="155"/>
                </a:cubicBezTo>
                <a:cubicBezTo>
                  <a:pt x="117" y="171"/>
                  <a:pt x="117" y="171"/>
                  <a:pt x="117" y="171"/>
                </a:cubicBezTo>
                <a:cubicBezTo>
                  <a:pt x="117" y="174"/>
                  <a:pt x="119" y="176"/>
                  <a:pt x="122" y="176"/>
                </a:cubicBezTo>
                <a:cubicBezTo>
                  <a:pt x="124" y="176"/>
                  <a:pt x="126" y="174"/>
                  <a:pt x="126" y="171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141" y="155"/>
                  <a:pt x="141" y="155"/>
                  <a:pt x="141" y="155"/>
                </a:cubicBezTo>
                <a:cubicBezTo>
                  <a:pt x="144" y="155"/>
                  <a:pt x="146" y="153"/>
                  <a:pt x="146" y="151"/>
                </a:cubicBezTo>
                <a:cubicBezTo>
                  <a:pt x="146" y="148"/>
                  <a:pt x="144" y="146"/>
                  <a:pt x="141" y="146"/>
                </a:cubicBezTo>
                <a:cubicBezTo>
                  <a:pt x="126" y="146"/>
                  <a:pt x="126" y="146"/>
                  <a:pt x="126" y="146"/>
                </a:cubicBezTo>
                <a:cubicBezTo>
                  <a:pt x="126" y="130"/>
                  <a:pt x="126" y="130"/>
                  <a:pt x="126" y="130"/>
                </a:cubicBezTo>
                <a:cubicBezTo>
                  <a:pt x="126" y="124"/>
                  <a:pt x="117" y="124"/>
                  <a:pt x="117" y="130"/>
                </a:cubicBezTo>
                <a:close/>
                <a:moveTo>
                  <a:pt x="99" y="128"/>
                </a:moveTo>
                <a:cubicBezTo>
                  <a:pt x="99" y="128"/>
                  <a:pt x="99" y="128"/>
                  <a:pt x="99" y="128"/>
                </a:cubicBezTo>
                <a:cubicBezTo>
                  <a:pt x="94" y="133"/>
                  <a:pt x="90" y="142"/>
                  <a:pt x="90" y="151"/>
                </a:cubicBezTo>
                <a:cubicBezTo>
                  <a:pt x="90" y="160"/>
                  <a:pt x="94" y="168"/>
                  <a:pt x="99" y="174"/>
                </a:cubicBezTo>
                <a:cubicBezTo>
                  <a:pt x="105" y="179"/>
                  <a:pt x="113" y="183"/>
                  <a:pt x="122" y="183"/>
                </a:cubicBezTo>
                <a:cubicBezTo>
                  <a:pt x="130" y="183"/>
                  <a:pt x="138" y="179"/>
                  <a:pt x="144" y="174"/>
                </a:cubicBezTo>
                <a:cubicBezTo>
                  <a:pt x="150" y="168"/>
                  <a:pt x="153" y="160"/>
                  <a:pt x="153" y="151"/>
                </a:cubicBezTo>
                <a:cubicBezTo>
                  <a:pt x="153" y="142"/>
                  <a:pt x="150" y="134"/>
                  <a:pt x="144" y="128"/>
                </a:cubicBezTo>
                <a:cubicBezTo>
                  <a:pt x="144" y="128"/>
                  <a:pt x="144" y="128"/>
                  <a:pt x="144" y="128"/>
                </a:cubicBezTo>
                <a:cubicBezTo>
                  <a:pt x="132" y="115"/>
                  <a:pt x="112" y="115"/>
                  <a:pt x="99" y="128"/>
                </a:cubicBezTo>
                <a:close/>
                <a:moveTo>
                  <a:pt x="103" y="113"/>
                </a:moveTo>
                <a:cubicBezTo>
                  <a:pt x="103" y="113"/>
                  <a:pt x="103" y="113"/>
                  <a:pt x="103" y="113"/>
                </a:cubicBezTo>
                <a:cubicBezTo>
                  <a:pt x="99" y="108"/>
                  <a:pt x="93" y="103"/>
                  <a:pt x="89" y="99"/>
                </a:cubicBezTo>
                <a:cubicBezTo>
                  <a:pt x="82" y="103"/>
                  <a:pt x="74" y="105"/>
                  <a:pt x="66" y="105"/>
                </a:cubicBezTo>
                <a:cubicBezTo>
                  <a:pt x="57" y="105"/>
                  <a:pt x="49" y="103"/>
                  <a:pt x="42" y="99"/>
                </a:cubicBezTo>
                <a:cubicBezTo>
                  <a:pt x="34" y="107"/>
                  <a:pt x="22" y="117"/>
                  <a:pt x="17" y="129"/>
                </a:cubicBezTo>
                <a:cubicBezTo>
                  <a:pt x="15" y="134"/>
                  <a:pt x="15" y="139"/>
                  <a:pt x="15" y="145"/>
                </a:cubicBezTo>
                <a:cubicBezTo>
                  <a:pt x="15" y="161"/>
                  <a:pt x="15" y="161"/>
                  <a:pt x="15" y="161"/>
                </a:cubicBezTo>
                <a:cubicBezTo>
                  <a:pt x="15" y="162"/>
                  <a:pt x="15" y="162"/>
                  <a:pt x="15" y="163"/>
                </a:cubicBezTo>
                <a:cubicBezTo>
                  <a:pt x="34" y="163"/>
                  <a:pt x="34" y="163"/>
                  <a:pt x="34" y="163"/>
                </a:cubicBezTo>
                <a:cubicBezTo>
                  <a:pt x="34" y="143"/>
                  <a:pt x="34" y="143"/>
                  <a:pt x="34" y="143"/>
                </a:cubicBezTo>
                <a:cubicBezTo>
                  <a:pt x="34" y="140"/>
                  <a:pt x="36" y="138"/>
                  <a:pt x="38" y="138"/>
                </a:cubicBezTo>
                <a:cubicBezTo>
                  <a:pt x="41" y="138"/>
                  <a:pt x="43" y="140"/>
                  <a:pt x="43" y="143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0"/>
                  <a:pt x="43" y="170"/>
                  <a:pt x="43" y="170"/>
                </a:cubicBezTo>
                <a:cubicBezTo>
                  <a:pt x="43" y="177"/>
                  <a:pt x="43" y="177"/>
                  <a:pt x="43" y="177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85" y="170"/>
                  <a:pt x="81" y="161"/>
                  <a:pt x="81" y="151"/>
                </a:cubicBezTo>
                <a:cubicBezTo>
                  <a:pt x="81" y="139"/>
                  <a:pt x="86" y="129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96" y="118"/>
                  <a:pt x="99" y="115"/>
                  <a:pt x="103" y="113"/>
                </a:cubicBezTo>
                <a:close/>
                <a:moveTo>
                  <a:pt x="66" y="16"/>
                </a:moveTo>
                <a:cubicBezTo>
                  <a:pt x="66" y="16"/>
                  <a:pt x="66" y="16"/>
                  <a:pt x="66" y="16"/>
                </a:cubicBezTo>
                <a:cubicBezTo>
                  <a:pt x="46" y="16"/>
                  <a:pt x="30" y="32"/>
                  <a:pt x="30" y="53"/>
                </a:cubicBezTo>
                <a:cubicBezTo>
                  <a:pt x="30" y="73"/>
                  <a:pt x="46" y="89"/>
                  <a:pt x="66" y="89"/>
                </a:cubicBezTo>
                <a:cubicBezTo>
                  <a:pt x="85" y="89"/>
                  <a:pt x="101" y="73"/>
                  <a:pt x="101" y="53"/>
                </a:cubicBezTo>
                <a:cubicBezTo>
                  <a:pt x="101" y="32"/>
                  <a:pt x="85" y="16"/>
                  <a:pt x="66" y="16"/>
                </a:cubicBezTo>
                <a:close/>
              </a:path>
            </a:pathLst>
          </a:custGeom>
          <a:solidFill>
            <a:srgbClr val="DA748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DA748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4664549-A917-43A3-9721-A57E3D670119}"/>
              </a:ext>
            </a:extLst>
          </p:cNvPr>
          <p:cNvSpPr/>
          <p:nvPr/>
        </p:nvSpPr>
        <p:spPr>
          <a:xfrm>
            <a:off x="5564407" y="969601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用频道管理视频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491D593-DF82-41BB-9541-A1E5D6D3311C}"/>
              </a:ext>
            </a:extLst>
          </p:cNvPr>
          <p:cNvSpPr txBox="1"/>
          <p:nvPr/>
        </p:nvSpPr>
        <p:spPr>
          <a:xfrm>
            <a:off x="3962400" y="1490502"/>
            <a:ext cx="4167224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针对一个领域，细分领域内的内容，多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增加频道数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，给粉丝一种在追连载的感觉，巩固粉丝忠诚度 </a:t>
            </a:r>
          </a:p>
        </p:txBody>
      </p:sp>
      <p:sp>
        <p:nvSpPr>
          <p:cNvPr id="51" name="PA_任意多边形 12">
            <a:extLst>
              <a:ext uri="{FF2B5EF4-FFF2-40B4-BE49-F238E27FC236}">
                <a16:creationId xmlns:a16="http://schemas.microsoft.com/office/drawing/2014/main" id="{E5DC7DBB-F32D-45B7-9893-F2DD3E02C2B8}"/>
              </a:ext>
            </a:extLst>
          </p:cNvPr>
          <p:cNvSpPr>
            <a:spLocks noEditPoints="1"/>
          </p:cNvSpPr>
          <p:nvPr/>
        </p:nvSpPr>
        <p:spPr bwMode="auto">
          <a:xfrm>
            <a:off x="1585045" y="2312250"/>
            <a:ext cx="308412" cy="458660"/>
          </a:xfrm>
          <a:custGeom>
            <a:avLst/>
            <a:gdLst>
              <a:gd name="T0" fmla="*/ 149 w 166"/>
              <a:gd name="T1" fmla="*/ 196 h 219"/>
              <a:gd name="T2" fmla="*/ 136 w 166"/>
              <a:gd name="T3" fmla="*/ 207 h 219"/>
              <a:gd name="T4" fmla="*/ 93 w 166"/>
              <a:gd name="T5" fmla="*/ 218 h 219"/>
              <a:gd name="T6" fmla="*/ 53 w 166"/>
              <a:gd name="T7" fmla="*/ 200 h 219"/>
              <a:gd name="T8" fmla="*/ 53 w 166"/>
              <a:gd name="T9" fmla="*/ 200 h 219"/>
              <a:gd name="T10" fmla="*/ 53 w 166"/>
              <a:gd name="T11" fmla="*/ 200 h 219"/>
              <a:gd name="T12" fmla="*/ 42 w 166"/>
              <a:gd name="T13" fmla="*/ 186 h 219"/>
              <a:gd name="T14" fmla="*/ 20 w 166"/>
              <a:gd name="T15" fmla="*/ 148 h 219"/>
              <a:gd name="T16" fmla="*/ 20 w 166"/>
              <a:gd name="T17" fmla="*/ 147 h 219"/>
              <a:gd name="T18" fmla="*/ 7 w 166"/>
              <a:gd name="T19" fmla="*/ 125 h 219"/>
              <a:gd name="T20" fmla="*/ 23 w 166"/>
              <a:gd name="T21" fmla="*/ 93 h 219"/>
              <a:gd name="T22" fmla="*/ 43 w 166"/>
              <a:gd name="T23" fmla="*/ 103 h 219"/>
              <a:gd name="T24" fmla="*/ 43 w 166"/>
              <a:gd name="T25" fmla="*/ 104 h 219"/>
              <a:gd name="T26" fmla="*/ 45 w 166"/>
              <a:gd name="T27" fmla="*/ 107 h 219"/>
              <a:gd name="T28" fmla="*/ 45 w 166"/>
              <a:gd name="T29" fmla="*/ 35 h 219"/>
              <a:gd name="T30" fmla="*/ 74 w 166"/>
              <a:gd name="T31" fmla="*/ 18 h 219"/>
              <a:gd name="T32" fmla="*/ 110 w 166"/>
              <a:gd name="T33" fmla="*/ 18 h 219"/>
              <a:gd name="T34" fmla="*/ 138 w 166"/>
              <a:gd name="T35" fmla="*/ 34 h 219"/>
              <a:gd name="T36" fmla="*/ 138 w 166"/>
              <a:gd name="T37" fmla="*/ 35 h 219"/>
              <a:gd name="T38" fmla="*/ 139 w 166"/>
              <a:gd name="T39" fmla="*/ 35 h 219"/>
              <a:gd name="T40" fmla="*/ 166 w 166"/>
              <a:gd name="T41" fmla="*/ 53 h 219"/>
              <a:gd name="T42" fmla="*/ 166 w 166"/>
              <a:gd name="T43" fmla="*/ 150 h 219"/>
              <a:gd name="T44" fmla="*/ 162 w 166"/>
              <a:gd name="T45" fmla="*/ 175 h 219"/>
              <a:gd name="T46" fmla="*/ 149 w 166"/>
              <a:gd name="T47" fmla="*/ 196 h 219"/>
              <a:gd name="T48" fmla="*/ 128 w 166"/>
              <a:gd name="T49" fmla="*/ 194 h 219"/>
              <a:gd name="T50" fmla="*/ 128 w 166"/>
              <a:gd name="T51" fmla="*/ 194 h 219"/>
              <a:gd name="T52" fmla="*/ 138 w 166"/>
              <a:gd name="T53" fmla="*/ 185 h 219"/>
              <a:gd name="T54" fmla="*/ 148 w 166"/>
              <a:gd name="T55" fmla="*/ 169 h 219"/>
              <a:gd name="T56" fmla="*/ 151 w 166"/>
              <a:gd name="T57" fmla="*/ 150 h 219"/>
              <a:gd name="T58" fmla="*/ 151 w 166"/>
              <a:gd name="T59" fmla="*/ 53 h 219"/>
              <a:gd name="T60" fmla="*/ 143 w 166"/>
              <a:gd name="T61" fmla="*/ 53 h 219"/>
              <a:gd name="T62" fmla="*/ 143 w 166"/>
              <a:gd name="T63" fmla="*/ 99 h 219"/>
              <a:gd name="T64" fmla="*/ 123 w 166"/>
              <a:gd name="T65" fmla="*/ 99 h 219"/>
              <a:gd name="T66" fmla="*/ 123 w 166"/>
              <a:gd name="T67" fmla="*/ 34 h 219"/>
              <a:gd name="T68" fmla="*/ 115 w 166"/>
              <a:gd name="T69" fmla="*/ 34 h 219"/>
              <a:gd name="T70" fmla="*/ 115 w 166"/>
              <a:gd name="T71" fmla="*/ 34 h 219"/>
              <a:gd name="T72" fmla="*/ 115 w 166"/>
              <a:gd name="T73" fmla="*/ 99 h 219"/>
              <a:gd name="T74" fmla="*/ 96 w 166"/>
              <a:gd name="T75" fmla="*/ 99 h 219"/>
              <a:gd name="T76" fmla="*/ 96 w 166"/>
              <a:gd name="T77" fmla="*/ 24 h 219"/>
              <a:gd name="T78" fmla="*/ 88 w 166"/>
              <a:gd name="T79" fmla="*/ 24 h 219"/>
              <a:gd name="T80" fmla="*/ 88 w 166"/>
              <a:gd name="T81" fmla="*/ 99 h 219"/>
              <a:gd name="T82" fmla="*/ 68 w 166"/>
              <a:gd name="T83" fmla="*/ 99 h 219"/>
              <a:gd name="T84" fmla="*/ 68 w 166"/>
              <a:gd name="T85" fmla="*/ 35 h 219"/>
              <a:gd name="T86" fmla="*/ 60 w 166"/>
              <a:gd name="T87" fmla="*/ 35 h 219"/>
              <a:gd name="T88" fmla="*/ 60 w 166"/>
              <a:gd name="T89" fmla="*/ 125 h 219"/>
              <a:gd name="T90" fmla="*/ 41 w 166"/>
              <a:gd name="T91" fmla="*/ 130 h 219"/>
              <a:gd name="T92" fmla="*/ 31 w 166"/>
              <a:gd name="T93" fmla="*/ 112 h 219"/>
              <a:gd name="T94" fmla="*/ 20 w 166"/>
              <a:gd name="T95" fmla="*/ 117 h 219"/>
              <a:gd name="T96" fmla="*/ 33 w 166"/>
              <a:gd name="T97" fmla="*/ 140 h 219"/>
              <a:gd name="T98" fmla="*/ 33 w 166"/>
              <a:gd name="T99" fmla="*/ 140 h 219"/>
              <a:gd name="T100" fmla="*/ 55 w 166"/>
              <a:gd name="T101" fmla="*/ 178 h 219"/>
              <a:gd name="T102" fmla="*/ 63 w 166"/>
              <a:gd name="T103" fmla="*/ 189 h 219"/>
              <a:gd name="T104" fmla="*/ 95 w 166"/>
              <a:gd name="T105" fmla="*/ 203 h 219"/>
              <a:gd name="T106" fmla="*/ 128 w 166"/>
              <a:gd name="T107" fmla="*/ 194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66" h="219">
                <a:moveTo>
                  <a:pt x="149" y="196"/>
                </a:moveTo>
                <a:cubicBezTo>
                  <a:pt x="145" y="200"/>
                  <a:pt x="141" y="204"/>
                  <a:pt x="136" y="207"/>
                </a:cubicBezTo>
                <a:cubicBezTo>
                  <a:pt x="123" y="216"/>
                  <a:pt x="108" y="219"/>
                  <a:pt x="93" y="218"/>
                </a:cubicBezTo>
                <a:cubicBezTo>
                  <a:pt x="79" y="217"/>
                  <a:pt x="65" y="211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53" y="200"/>
                  <a:pt x="53" y="200"/>
                  <a:pt x="53" y="200"/>
                </a:cubicBezTo>
                <a:cubicBezTo>
                  <a:pt x="49" y="196"/>
                  <a:pt x="45" y="191"/>
                  <a:pt x="42" y="186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0" y="147"/>
                  <a:pt x="20" y="147"/>
                  <a:pt x="20" y="147"/>
                </a:cubicBezTo>
                <a:cubicBezTo>
                  <a:pt x="7" y="125"/>
                  <a:pt x="7" y="125"/>
                  <a:pt x="7" y="125"/>
                </a:cubicBezTo>
                <a:cubicBezTo>
                  <a:pt x="0" y="111"/>
                  <a:pt x="8" y="95"/>
                  <a:pt x="23" y="93"/>
                </a:cubicBezTo>
                <a:cubicBezTo>
                  <a:pt x="29" y="93"/>
                  <a:pt x="37" y="95"/>
                  <a:pt x="43" y="103"/>
                </a:cubicBezTo>
                <a:cubicBezTo>
                  <a:pt x="43" y="103"/>
                  <a:pt x="43" y="104"/>
                  <a:pt x="43" y="104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19"/>
                  <a:pt x="61" y="11"/>
                  <a:pt x="74" y="18"/>
                </a:cubicBezTo>
                <a:cubicBezTo>
                  <a:pt x="79" y="0"/>
                  <a:pt x="104" y="1"/>
                  <a:pt x="110" y="18"/>
                </a:cubicBezTo>
                <a:cubicBezTo>
                  <a:pt x="122" y="11"/>
                  <a:pt x="138" y="19"/>
                  <a:pt x="138" y="34"/>
                </a:cubicBezTo>
                <a:cubicBezTo>
                  <a:pt x="138" y="35"/>
                  <a:pt x="138" y="35"/>
                  <a:pt x="138" y="35"/>
                </a:cubicBezTo>
                <a:cubicBezTo>
                  <a:pt x="139" y="35"/>
                  <a:pt x="139" y="35"/>
                  <a:pt x="139" y="35"/>
                </a:cubicBezTo>
                <a:cubicBezTo>
                  <a:pt x="152" y="30"/>
                  <a:pt x="166" y="38"/>
                  <a:pt x="166" y="53"/>
                </a:cubicBezTo>
                <a:cubicBezTo>
                  <a:pt x="166" y="150"/>
                  <a:pt x="166" y="150"/>
                  <a:pt x="166" y="150"/>
                </a:cubicBezTo>
                <a:cubicBezTo>
                  <a:pt x="166" y="158"/>
                  <a:pt x="165" y="167"/>
                  <a:pt x="162" y="175"/>
                </a:cubicBezTo>
                <a:cubicBezTo>
                  <a:pt x="159" y="182"/>
                  <a:pt x="155" y="190"/>
                  <a:pt x="149" y="196"/>
                </a:cubicBezTo>
                <a:close/>
                <a:moveTo>
                  <a:pt x="128" y="194"/>
                </a:moveTo>
                <a:cubicBezTo>
                  <a:pt x="128" y="194"/>
                  <a:pt x="128" y="194"/>
                  <a:pt x="128" y="194"/>
                </a:cubicBezTo>
                <a:cubicBezTo>
                  <a:pt x="132" y="192"/>
                  <a:pt x="135" y="189"/>
                  <a:pt x="138" y="185"/>
                </a:cubicBezTo>
                <a:cubicBezTo>
                  <a:pt x="142" y="181"/>
                  <a:pt x="146" y="175"/>
                  <a:pt x="148" y="169"/>
                </a:cubicBezTo>
                <a:cubicBezTo>
                  <a:pt x="150" y="163"/>
                  <a:pt x="151" y="157"/>
                  <a:pt x="151" y="150"/>
                </a:cubicBezTo>
                <a:cubicBezTo>
                  <a:pt x="151" y="53"/>
                  <a:pt x="151" y="53"/>
                  <a:pt x="151" y="53"/>
                </a:cubicBezTo>
                <a:cubicBezTo>
                  <a:pt x="151" y="47"/>
                  <a:pt x="143" y="47"/>
                  <a:pt x="143" y="53"/>
                </a:cubicBezTo>
                <a:cubicBezTo>
                  <a:pt x="143" y="99"/>
                  <a:pt x="143" y="99"/>
                  <a:pt x="143" y="99"/>
                </a:cubicBezTo>
                <a:cubicBezTo>
                  <a:pt x="143" y="111"/>
                  <a:pt x="123" y="111"/>
                  <a:pt x="123" y="99"/>
                </a:cubicBezTo>
                <a:cubicBezTo>
                  <a:pt x="123" y="34"/>
                  <a:pt x="123" y="34"/>
                  <a:pt x="123" y="34"/>
                </a:cubicBezTo>
                <a:cubicBezTo>
                  <a:pt x="123" y="29"/>
                  <a:pt x="115" y="29"/>
                  <a:pt x="115" y="34"/>
                </a:cubicBezTo>
                <a:cubicBezTo>
                  <a:pt x="115" y="34"/>
                  <a:pt x="115" y="34"/>
                  <a:pt x="115" y="34"/>
                </a:cubicBezTo>
                <a:cubicBezTo>
                  <a:pt x="115" y="99"/>
                  <a:pt x="115" y="99"/>
                  <a:pt x="115" y="99"/>
                </a:cubicBezTo>
                <a:cubicBezTo>
                  <a:pt x="115" y="111"/>
                  <a:pt x="96" y="111"/>
                  <a:pt x="96" y="99"/>
                </a:cubicBezTo>
                <a:cubicBezTo>
                  <a:pt x="96" y="24"/>
                  <a:pt x="96" y="24"/>
                  <a:pt x="96" y="24"/>
                </a:cubicBezTo>
                <a:cubicBezTo>
                  <a:pt x="96" y="18"/>
                  <a:pt x="88" y="19"/>
                  <a:pt x="88" y="24"/>
                </a:cubicBezTo>
                <a:cubicBezTo>
                  <a:pt x="88" y="99"/>
                  <a:pt x="88" y="99"/>
                  <a:pt x="88" y="99"/>
                </a:cubicBezTo>
                <a:cubicBezTo>
                  <a:pt x="88" y="111"/>
                  <a:pt x="68" y="111"/>
                  <a:pt x="68" y="99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29"/>
                  <a:pt x="60" y="29"/>
                  <a:pt x="60" y="35"/>
                </a:cubicBezTo>
                <a:cubicBezTo>
                  <a:pt x="60" y="125"/>
                  <a:pt x="60" y="125"/>
                  <a:pt x="60" y="125"/>
                </a:cubicBezTo>
                <a:cubicBezTo>
                  <a:pt x="60" y="135"/>
                  <a:pt x="46" y="139"/>
                  <a:pt x="41" y="130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26" y="106"/>
                  <a:pt x="16" y="110"/>
                  <a:pt x="20" y="117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33" y="140"/>
                  <a:pt x="33" y="140"/>
                  <a:pt x="33" y="140"/>
                </a:cubicBezTo>
                <a:cubicBezTo>
                  <a:pt x="55" y="178"/>
                  <a:pt x="55" y="178"/>
                  <a:pt x="55" y="178"/>
                </a:cubicBezTo>
                <a:cubicBezTo>
                  <a:pt x="57" y="182"/>
                  <a:pt x="60" y="186"/>
                  <a:pt x="63" y="189"/>
                </a:cubicBezTo>
                <a:cubicBezTo>
                  <a:pt x="72" y="197"/>
                  <a:pt x="83" y="202"/>
                  <a:pt x="95" y="203"/>
                </a:cubicBezTo>
                <a:cubicBezTo>
                  <a:pt x="106" y="204"/>
                  <a:pt x="118" y="201"/>
                  <a:pt x="128" y="194"/>
                </a:cubicBezTo>
                <a:close/>
              </a:path>
            </a:pathLst>
          </a:custGeom>
          <a:solidFill>
            <a:srgbClr val="DA7485"/>
          </a:solidFill>
          <a:ln>
            <a:noFill/>
          </a:ln>
        </p:spPr>
        <p:txBody>
          <a:bodyPr vert="horz" wrap="square" lIns="121920" tIns="60960" rIns="121920" bIns="60960" numCol="1" anchor="t" anchorCtr="0" compatLnSpc="1"/>
          <a:lstStyle>
            <a:defPPr>
              <a:defRPr lang="zh-CN"/>
            </a:defPPr>
            <a:lvl1pPr marL="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4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80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6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2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800" algn="l" defTabSz="121856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85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DA748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F6DC2EA-EB00-4FB5-B455-41127E66B90B}"/>
              </a:ext>
            </a:extLst>
          </p:cNvPr>
          <p:cNvSpPr/>
          <p:nvPr/>
        </p:nvSpPr>
        <p:spPr>
          <a:xfrm>
            <a:off x="1967723" y="232148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内容至上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22BBD91-0B11-4DDA-9DF0-C540998EC01F}"/>
              </a:ext>
            </a:extLst>
          </p:cNvPr>
          <p:cNvSpPr txBox="1"/>
          <p:nvPr/>
        </p:nvSpPr>
        <p:spPr>
          <a:xfrm>
            <a:off x="1192288" y="2836236"/>
            <a:ext cx="3377664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视频内容要有一定的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技术性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DA7485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思想内涵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，照搬照抄、内容空洞很难吸引粉丝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9400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2">
            <a:alphaModFix amt="41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2">
            <a:extLst>
              <a:ext uri="{FF2B5EF4-FFF2-40B4-BE49-F238E27FC236}">
                <a16:creationId xmlns:a16="http://schemas.microsoft.com/office/drawing/2014/main" id="{50981E07-A69F-48FB-BB04-C855D9668C59}"/>
              </a:ext>
            </a:extLst>
          </p:cNvPr>
          <p:cNvSpPr/>
          <p:nvPr/>
        </p:nvSpPr>
        <p:spPr>
          <a:xfrm>
            <a:off x="0" y="2687991"/>
            <a:ext cx="12192000" cy="1429305"/>
          </a:xfrm>
          <a:prstGeom prst="rect">
            <a:avLst/>
          </a:prstGeom>
          <a:solidFill>
            <a:srgbClr val="DA7485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9B279E0-EB80-40E9-B07A-2D547EC91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8028" y="2792490"/>
            <a:ext cx="4532010" cy="1323439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8000" b="1" i="0" u="none" strike="noStrike" kern="1200" cap="none" spc="6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谢谢观赏</a:t>
            </a:r>
            <a:endParaRPr kumimoji="0" lang="bg-BG" altLang="zh-CN" sz="8000" b="1" i="0" u="none" strike="noStrike" kern="1200" cap="none" spc="6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BB7806-E334-42D7-9F2E-63EA4182263A}"/>
              </a:ext>
            </a:extLst>
          </p:cNvPr>
          <p:cNvSpPr txBox="1"/>
          <p:nvPr/>
        </p:nvSpPr>
        <p:spPr>
          <a:xfrm>
            <a:off x="7769733" y="499491"/>
            <a:ext cx="3502152" cy="1207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srgbClr val="BD0C3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扫描二维码</a:t>
            </a:r>
            <a:endParaRPr kumimoji="0" lang="en-US" altLang="zh-CN" sz="1600" b="1" i="0" u="none" strike="noStrike" kern="1200" cap="none" spc="300" normalizeH="0" baseline="0" noProof="0" dirty="0">
              <a:ln>
                <a:noFill/>
              </a:ln>
              <a:solidFill>
                <a:srgbClr val="BD0C36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srgbClr val="BD0C3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关注狗熊会</a:t>
            </a:r>
            <a:endParaRPr kumimoji="0" lang="en-US" altLang="zh-CN" sz="1600" b="1" i="0" u="none" strike="noStrike" kern="1200" cap="none" spc="300" normalizeH="0" baseline="0" noProof="0" dirty="0">
              <a:ln>
                <a:noFill/>
              </a:ln>
              <a:solidFill>
                <a:srgbClr val="BD0C36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1" i="0" u="none" strike="noStrike" kern="1200" cap="none" spc="300" normalizeH="0" baseline="0" noProof="0" dirty="0">
                <a:ln>
                  <a:noFill/>
                </a:ln>
                <a:solidFill>
                  <a:srgbClr val="BD0C36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获取更多案例资源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7815556-13B5-422B-B54A-EC0ADDE01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87801" y="257061"/>
            <a:ext cx="1785099" cy="177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703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2">
            <a:alphaModFix amt="29000"/>
            <a:lum/>
          </a:blip>
          <a:srcRect/>
          <a:stretch>
            <a:fillRect t="-21000" b="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0095C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0" name="文本框 8"/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44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endParaRPr kumimoji="0" lang="zh-CN" altLang="en-US" sz="34400" b="1" i="0" u="none" strike="noStrike" kern="1200" cap="none" spc="0" normalizeH="0" baseline="0" noProof="0" dirty="0">
              <a:ln>
                <a:noFill/>
              </a:ln>
              <a:solidFill>
                <a:srgbClr val="0095C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101" name="文本框 12"/>
          <p:cNvSpPr txBox="1">
            <a:spLocks noChangeArrowheads="1"/>
          </p:cNvSpPr>
          <p:nvPr/>
        </p:nvSpPr>
        <p:spPr bwMode="auto">
          <a:xfrm>
            <a:off x="2762250" y="3632200"/>
            <a:ext cx="39195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背景介绍</a:t>
            </a:r>
          </a:p>
        </p:txBody>
      </p:sp>
      <p:sp>
        <p:nvSpPr>
          <p:cNvPr id="4104" name="文本框 19"/>
          <p:cNvSpPr>
            <a:spLocks/>
          </p:cNvSpPr>
          <p:nvPr/>
        </p:nvSpPr>
        <p:spPr bwMode="auto">
          <a:xfrm>
            <a:off x="490538" y="4902200"/>
            <a:ext cx="2063750" cy="915988"/>
          </a:xfrm>
          <a:custGeom>
            <a:avLst/>
            <a:gdLst>
              <a:gd name="T0" fmla="*/ 688967 w 2064307"/>
              <a:gd name="T1" fmla="*/ 0 h 916126"/>
              <a:gd name="T2" fmla="*/ 1377935 w 2064307"/>
              <a:gd name="T3" fmla="*/ 0 h 916126"/>
              <a:gd name="T4" fmla="*/ 1377935 w 2064307"/>
              <a:gd name="T5" fmla="*/ 367329 h 916126"/>
              <a:gd name="T6" fmla="*/ 2062636 w 2064307"/>
              <a:gd name="T7" fmla="*/ 367329 h 916126"/>
              <a:gd name="T8" fmla="*/ 2062636 w 2064307"/>
              <a:gd name="T9" fmla="*/ 915712 h 916126"/>
              <a:gd name="T10" fmla="*/ 0 w 2064307"/>
              <a:gd name="T11" fmla="*/ 915712 h 916126"/>
              <a:gd name="T12" fmla="*/ 0 w 2064307"/>
              <a:gd name="T13" fmla="*/ 367329 h 916126"/>
              <a:gd name="T14" fmla="*/ 688967 w 2064307"/>
              <a:gd name="T15" fmla="*/ 367329 h 916126"/>
              <a:gd name="T16" fmla="*/ 688967 w 2064307"/>
              <a:gd name="T17" fmla="*/ 0 h 91612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064307"/>
              <a:gd name="T28" fmla="*/ 0 h 916126"/>
              <a:gd name="T29" fmla="*/ 2064307 w 2064307"/>
              <a:gd name="T30" fmla="*/ 916126 h 91612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064307" h="916126">
                <a:moveTo>
                  <a:pt x="689525" y="0"/>
                </a:moveTo>
                <a:lnTo>
                  <a:pt x="1379051" y="0"/>
                </a:lnTo>
                <a:lnTo>
                  <a:pt x="1379051" y="367494"/>
                </a:lnTo>
                <a:lnTo>
                  <a:pt x="2064307" y="367494"/>
                </a:lnTo>
                <a:lnTo>
                  <a:pt x="2064307" y="916126"/>
                </a:lnTo>
                <a:lnTo>
                  <a:pt x="0" y="916126"/>
                </a:lnTo>
                <a:lnTo>
                  <a:pt x="0" y="367494"/>
                </a:lnTo>
                <a:lnTo>
                  <a:pt x="689525" y="367494"/>
                </a:lnTo>
                <a:lnTo>
                  <a:pt x="68952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AA7E7C-FAFB-4DB5-A594-DF987B969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5082" y="4913744"/>
            <a:ext cx="6309907" cy="19442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174363"/>
            <a:ext cx="2641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哔哩哔哩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0095C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CABF864-F34D-4F3D-9B7E-318FEA80BD9B}"/>
              </a:ext>
            </a:extLst>
          </p:cNvPr>
          <p:cNvGrpSpPr/>
          <p:nvPr/>
        </p:nvGrpSpPr>
        <p:grpSpPr>
          <a:xfrm>
            <a:off x="301249" y="4424219"/>
            <a:ext cx="11589502" cy="2155290"/>
            <a:chOff x="602498" y="4586045"/>
            <a:chExt cx="11155392" cy="189186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6DDDCA7-C36B-41A8-8A95-61F434B4A54E}"/>
                </a:ext>
              </a:extLst>
            </p:cNvPr>
            <p:cNvSpPr/>
            <p:nvPr/>
          </p:nvSpPr>
          <p:spPr>
            <a:xfrm>
              <a:off x="602498" y="4586045"/>
              <a:ext cx="2549872" cy="1891863"/>
            </a:xfrm>
            <a:prstGeom prst="rect">
              <a:avLst/>
            </a:prstGeom>
            <a:solidFill>
              <a:srgbClr val="0095CF">
                <a:alpha val="3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68FE66E-7968-4A4B-A212-A53C1833C57E}"/>
                </a:ext>
              </a:extLst>
            </p:cNvPr>
            <p:cNvCxnSpPr>
              <a:cxnSpLocks/>
            </p:cNvCxnSpPr>
            <p:nvPr/>
          </p:nvCxnSpPr>
          <p:spPr>
            <a:xfrm>
              <a:off x="927568" y="5625964"/>
              <a:ext cx="1818534" cy="0"/>
            </a:xfrm>
            <a:prstGeom prst="line">
              <a:avLst/>
            </a:prstGeom>
            <a:solidFill>
              <a:srgbClr val="0095CF"/>
            </a:soli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41FA40F-EE32-46F0-8C6C-3AE116513205}"/>
                </a:ext>
              </a:extLst>
            </p:cNvPr>
            <p:cNvSpPr txBox="1"/>
            <p:nvPr/>
          </p:nvSpPr>
          <p:spPr>
            <a:xfrm>
              <a:off x="1359250" y="5773715"/>
              <a:ext cx="10768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1" i="0" u="none" strike="noStrike" kern="1200" cap="none" spc="60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成立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8856D9D-B3B6-484E-8F00-C6A15A61F954}"/>
                </a:ext>
              </a:extLst>
            </p:cNvPr>
            <p:cNvSpPr txBox="1"/>
            <p:nvPr/>
          </p:nvSpPr>
          <p:spPr>
            <a:xfrm>
              <a:off x="1049251" y="4770327"/>
              <a:ext cx="18090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4000" b="1" i="0" u="none" strike="noStrike" kern="1200" cap="none" spc="60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2009</a:t>
              </a:r>
              <a:endPara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2989632-FC11-430E-8297-1CFFC8EAB836}"/>
                </a:ext>
              </a:extLst>
            </p:cNvPr>
            <p:cNvSpPr/>
            <p:nvPr/>
          </p:nvSpPr>
          <p:spPr>
            <a:xfrm>
              <a:off x="6339512" y="4586045"/>
              <a:ext cx="2549872" cy="1891863"/>
            </a:xfrm>
            <a:prstGeom prst="rect">
              <a:avLst/>
            </a:prstGeom>
            <a:solidFill>
              <a:srgbClr val="0095CF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C2C7A56F-FD43-403B-83C0-F18456EC32ED}"/>
                </a:ext>
              </a:extLst>
            </p:cNvPr>
            <p:cNvCxnSpPr>
              <a:cxnSpLocks/>
            </p:cNvCxnSpPr>
            <p:nvPr/>
          </p:nvCxnSpPr>
          <p:spPr>
            <a:xfrm>
              <a:off x="6664582" y="5625964"/>
              <a:ext cx="1818534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CDAF532-D68E-47B7-995C-BC96B52F0C71}"/>
                </a:ext>
              </a:extLst>
            </p:cNvPr>
            <p:cNvSpPr txBox="1"/>
            <p:nvPr/>
          </p:nvSpPr>
          <p:spPr>
            <a:xfrm>
              <a:off x="6527304" y="5844835"/>
              <a:ext cx="2382242" cy="324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月均活跃用户数（万）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FC182419-1606-4C29-9CB8-9FFBC223125E}"/>
                </a:ext>
              </a:extLst>
            </p:cNvPr>
            <p:cNvSpPr txBox="1"/>
            <p:nvPr/>
          </p:nvSpPr>
          <p:spPr>
            <a:xfrm>
              <a:off x="6786265" y="4770327"/>
              <a:ext cx="18090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4000" b="1" i="0" u="none" strike="noStrike" kern="1200" cap="none" spc="60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7600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FABB2E9-2A85-4A15-B2A7-562DE27A64AE}"/>
                </a:ext>
              </a:extLst>
            </p:cNvPr>
            <p:cNvSpPr/>
            <p:nvPr/>
          </p:nvSpPr>
          <p:spPr>
            <a:xfrm>
              <a:off x="3471005" y="4586045"/>
              <a:ext cx="2549872" cy="1891863"/>
            </a:xfrm>
            <a:prstGeom prst="rect">
              <a:avLst/>
            </a:prstGeom>
            <a:solidFill>
              <a:srgbClr val="0095CF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02FAC94-1510-4A52-BFFE-18A2BAE29D75}"/>
                </a:ext>
              </a:extLst>
            </p:cNvPr>
            <p:cNvCxnSpPr>
              <a:cxnSpLocks/>
            </p:cNvCxnSpPr>
            <p:nvPr/>
          </p:nvCxnSpPr>
          <p:spPr>
            <a:xfrm>
              <a:off x="3796075" y="5625964"/>
              <a:ext cx="1818534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98A8D82-6386-41B3-9CF5-EBC285020D75}"/>
                </a:ext>
              </a:extLst>
            </p:cNvPr>
            <p:cNvSpPr txBox="1"/>
            <p:nvPr/>
          </p:nvSpPr>
          <p:spPr>
            <a:xfrm>
              <a:off x="4227757" y="5773715"/>
              <a:ext cx="10768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1" i="0" u="none" strike="noStrike" kern="1200" cap="none" spc="60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上市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E41A3E3-FC12-4D31-A73C-2A316F037855}"/>
                </a:ext>
              </a:extLst>
            </p:cNvPr>
            <p:cNvSpPr txBox="1"/>
            <p:nvPr/>
          </p:nvSpPr>
          <p:spPr>
            <a:xfrm>
              <a:off x="3917758" y="4770327"/>
              <a:ext cx="1809098" cy="6213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4000" b="1" i="0" u="none" strike="noStrike" kern="1200" cap="none" spc="60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2018</a:t>
              </a:r>
              <a:endPara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098351B-B0C9-42BA-A6FD-32A2C07F0C9C}"/>
                </a:ext>
              </a:extLst>
            </p:cNvPr>
            <p:cNvSpPr/>
            <p:nvPr/>
          </p:nvSpPr>
          <p:spPr>
            <a:xfrm>
              <a:off x="9208018" y="4586045"/>
              <a:ext cx="2549872" cy="1891863"/>
            </a:xfrm>
            <a:prstGeom prst="rect">
              <a:avLst/>
            </a:prstGeom>
            <a:solidFill>
              <a:srgbClr val="0095CF">
                <a:alpha val="3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0287273-C154-41F3-849B-202585BE0DFA}"/>
                </a:ext>
              </a:extLst>
            </p:cNvPr>
            <p:cNvCxnSpPr>
              <a:cxnSpLocks/>
            </p:cNvCxnSpPr>
            <p:nvPr/>
          </p:nvCxnSpPr>
          <p:spPr>
            <a:xfrm>
              <a:off x="9533088" y="5625964"/>
              <a:ext cx="1818534" cy="0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211E01B-F2E7-4586-A78C-167853BCF004}"/>
                </a:ext>
              </a:extLst>
            </p:cNvPr>
            <p:cNvSpPr txBox="1"/>
            <p:nvPr/>
          </p:nvSpPr>
          <p:spPr>
            <a:xfrm>
              <a:off x="9883490" y="5794035"/>
              <a:ext cx="1417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800" b="1" i="0" u="none" strike="noStrike" kern="1200" cap="none" spc="60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Z</a:t>
              </a:r>
              <a:r>
                <a:rPr kumimoji="0" lang="zh-CN" altLang="en-US" sz="2800" b="1" i="0" u="none" strike="noStrike" kern="1200" cap="none" spc="60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世代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083E34E-E996-4899-B7C8-37471B611D78}"/>
                </a:ext>
              </a:extLst>
            </p:cNvPr>
            <p:cNvSpPr txBox="1"/>
            <p:nvPr/>
          </p:nvSpPr>
          <p:spPr>
            <a:xfrm>
              <a:off x="9654771" y="4770327"/>
              <a:ext cx="18090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4000" b="1" i="0" u="none" strike="noStrike" kern="1200" cap="none" spc="600" normalizeH="0" baseline="0" noProof="0" dirty="0">
                  <a:ln>
                    <a:noFill/>
                  </a:ln>
                  <a:solidFill>
                    <a:srgbClr val="5B9BD5">
                      <a:lumMod val="50000"/>
                    </a:srgbClr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83%</a:t>
              </a:r>
              <a:endParaRPr kumimoji="0" lang="zh-CN" altLang="en-US" sz="4000" b="1" i="0" u="none" strike="noStrike" kern="1200" cap="none" spc="60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DD33AFB-DB0E-41BB-849E-C44AF03ACD2B}"/>
              </a:ext>
            </a:extLst>
          </p:cNvPr>
          <p:cNvSpPr txBox="1"/>
          <p:nvPr/>
        </p:nvSpPr>
        <p:spPr>
          <a:xfrm>
            <a:off x="1902691" y="3429000"/>
            <a:ext cx="7952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</a:t>
            </a:r>
            <a:r>
              <a:rPr kumimoji="0" lang="en-US" altLang="zh-CN" sz="1600" b="0" i="0" u="none" strike="noStrike" kern="1200" cap="none" spc="300" normalizeH="0" baseline="0" noProof="0" dirty="0" err="1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bilibili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是国内知名的视频弹幕网站，这里有最及时的动漫新番，最棒的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ACG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氛围，最有创意的</a:t>
            </a:r>
            <a:r>
              <a:rPr kumimoji="0" lang="en-US" altLang="zh-CN" sz="1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</a:t>
            </a:r>
            <a:r>
              <a:rPr kumimoji="0" lang="zh-CN" altLang="en-US" sz="1600" b="0" i="0" u="none" strike="noStrike" kern="1200" cap="none" spc="30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主。大家可以在这里找到许多欢乐。“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11088B30-28EE-4335-9D8F-758B1A8A2AE9}"/>
              </a:ext>
            </a:extLst>
          </p:cNvPr>
          <p:cNvGrpSpPr/>
          <p:nvPr/>
        </p:nvGrpSpPr>
        <p:grpSpPr>
          <a:xfrm>
            <a:off x="-163689" y="969817"/>
            <a:ext cx="12667159" cy="1237675"/>
            <a:chOff x="-175491" y="923635"/>
            <a:chExt cx="12667159" cy="123767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9E23EDC-FC45-446E-A0F2-51B08B634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5491" y="925501"/>
              <a:ext cx="8341712" cy="1235809"/>
            </a:xfrm>
            <a:prstGeom prst="rect">
              <a:avLst/>
            </a:prstGeom>
          </p:spPr>
        </p:pic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4EBA42D3-6632-41E5-8543-F21C44796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07780" y="923635"/>
              <a:ext cx="2183888" cy="1228437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81414C57-C64F-4812-9260-79A5360CD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46472" y="923638"/>
              <a:ext cx="2183883" cy="1228434"/>
            </a:xfrm>
            <a:prstGeom prst="rect">
              <a:avLst/>
            </a:prstGeom>
          </p:spPr>
        </p:pic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CC671C83-9A86-44C5-8D64-3DB9DE83999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977" t="14088" r="3085" b="12004"/>
          <a:stretch/>
        </p:blipFill>
        <p:spPr>
          <a:xfrm>
            <a:off x="5043055" y="2267398"/>
            <a:ext cx="2493818" cy="10790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文本框 10"/>
          <p:cNvSpPr txBox="1">
            <a:spLocks noChangeArrowheads="1"/>
          </p:cNvSpPr>
          <p:nvPr/>
        </p:nvSpPr>
        <p:spPr bwMode="auto">
          <a:xfrm>
            <a:off x="174625" y="220663"/>
            <a:ext cx="4415848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PUGC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高质量视频内容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95C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(Professional User Generated Content)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95C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7171" name="矩形 1"/>
          <p:cNvSpPr>
            <a:spLocks noChangeArrowheads="1"/>
          </p:cNvSpPr>
          <p:nvPr/>
        </p:nvSpPr>
        <p:spPr bwMode="auto">
          <a:xfrm>
            <a:off x="0" y="188913"/>
            <a:ext cx="166255" cy="900978"/>
          </a:xfrm>
          <a:prstGeom prst="rect">
            <a:avLst/>
          </a:prstGeom>
          <a:solidFill>
            <a:srgbClr val="0095C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95C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0" name="Connector 760">
            <a:extLst>
              <a:ext uri="{FF2B5EF4-FFF2-40B4-BE49-F238E27FC236}">
                <a16:creationId xmlns:a16="http://schemas.microsoft.com/office/drawing/2014/main" id="{C424FF85-FC95-4B81-B234-8D3F9CB0ADF1}"/>
              </a:ext>
            </a:extLst>
          </p:cNvPr>
          <p:cNvCxnSpPr>
            <a:cxnSpLocks noChangeShapeType="1"/>
            <a:stCxn id="22" idx="0"/>
            <a:endCxn id="21" idx="0"/>
          </p:cNvCxnSpPr>
          <p:nvPr/>
        </p:nvCxnSpPr>
        <p:spPr bwMode="auto">
          <a:xfrm>
            <a:off x="2147483647" y="2147483647"/>
            <a:ext cx="0" cy="0"/>
          </a:xfrm>
          <a:prstGeom prst="straightConnector1">
            <a:avLst/>
          </a:prstGeom>
          <a:noFill/>
          <a:ln w="12700" cap="sq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7179" name="图片 7178">
            <a:extLst>
              <a:ext uri="{FF2B5EF4-FFF2-40B4-BE49-F238E27FC236}">
                <a16:creationId xmlns:a16="http://schemas.microsoft.com/office/drawing/2014/main" id="{AD8B3E58-5EE9-4E58-8EAE-9B5AF8663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121" y="3346400"/>
            <a:ext cx="6998460" cy="3103243"/>
          </a:xfrm>
          <a:prstGeom prst="rect">
            <a:avLst/>
          </a:prstGeom>
        </p:spPr>
      </p:pic>
      <p:grpSp>
        <p:nvGrpSpPr>
          <p:cNvPr id="7181" name="组合 7180">
            <a:extLst>
              <a:ext uri="{FF2B5EF4-FFF2-40B4-BE49-F238E27FC236}">
                <a16:creationId xmlns:a16="http://schemas.microsoft.com/office/drawing/2014/main" id="{2203F378-C40A-4A83-98E5-5299100037D9}"/>
              </a:ext>
            </a:extLst>
          </p:cNvPr>
          <p:cNvGrpSpPr/>
          <p:nvPr/>
        </p:nvGrpSpPr>
        <p:grpSpPr>
          <a:xfrm>
            <a:off x="293725" y="1668948"/>
            <a:ext cx="2689621" cy="836609"/>
            <a:chOff x="229071" y="4994037"/>
            <a:chExt cx="2689621" cy="836609"/>
          </a:xfrm>
        </p:grpSpPr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8764719E-6920-42E9-A5DC-2652BD2FEC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rcRect l="3939" t="20875" r="303" b="16364"/>
            <a:stretch/>
          </p:blipFill>
          <p:spPr>
            <a:xfrm>
              <a:off x="229071" y="4994037"/>
              <a:ext cx="1276456" cy="836609"/>
            </a:xfrm>
            <a:prstGeom prst="rect">
              <a:avLst/>
            </a:prstGeom>
          </p:spPr>
        </p:pic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0AE54097-2DA7-4EF4-98AD-2C07EDFFD43A}"/>
                </a:ext>
              </a:extLst>
            </p:cNvPr>
            <p:cNvSpPr txBox="1"/>
            <p:nvPr/>
          </p:nvSpPr>
          <p:spPr>
            <a:xfrm>
              <a:off x="1653292" y="5164842"/>
              <a:ext cx="1265400" cy="5432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0095C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时长</a:t>
              </a:r>
            </a:p>
          </p:txBody>
        </p:sp>
        <p:sp>
          <p:nvSpPr>
            <p:cNvPr id="129" name="矩形 1">
              <a:extLst>
                <a:ext uri="{FF2B5EF4-FFF2-40B4-BE49-F238E27FC236}">
                  <a16:creationId xmlns:a16="http://schemas.microsoft.com/office/drawing/2014/main" id="{994432AB-C54D-4127-8488-7B2EDE64A4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509" y="5116514"/>
              <a:ext cx="106219" cy="665450"/>
            </a:xfrm>
            <a:prstGeom prst="rect">
              <a:avLst/>
            </a:prstGeom>
            <a:solidFill>
              <a:srgbClr val="0095CF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13EAE773-AF60-4AFB-B36C-36CBF5768F89}"/>
              </a:ext>
            </a:extLst>
          </p:cNvPr>
          <p:cNvGrpSpPr/>
          <p:nvPr/>
        </p:nvGrpSpPr>
        <p:grpSpPr>
          <a:xfrm>
            <a:off x="293725" y="4213565"/>
            <a:ext cx="2689621" cy="836609"/>
            <a:chOff x="229071" y="4994037"/>
            <a:chExt cx="2689621" cy="836609"/>
          </a:xfrm>
        </p:grpSpPr>
        <p:pic>
          <p:nvPicPr>
            <p:cNvPr id="132" name="图片 131">
              <a:extLst>
                <a:ext uri="{FF2B5EF4-FFF2-40B4-BE49-F238E27FC236}">
                  <a16:creationId xmlns:a16="http://schemas.microsoft.com/office/drawing/2014/main" id="{0891C3E5-6B16-4F03-8ECC-7715E85429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rcRect l="3939" t="20875" r="303" b="16364"/>
            <a:stretch/>
          </p:blipFill>
          <p:spPr>
            <a:xfrm>
              <a:off x="229071" y="4994037"/>
              <a:ext cx="1276456" cy="836609"/>
            </a:xfrm>
            <a:prstGeom prst="rect">
              <a:avLst/>
            </a:prstGeom>
          </p:spPr>
        </p:pic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D2857029-9B7A-4266-AC17-E4D356488B70}"/>
                </a:ext>
              </a:extLst>
            </p:cNvPr>
            <p:cNvSpPr txBox="1"/>
            <p:nvPr/>
          </p:nvSpPr>
          <p:spPr>
            <a:xfrm>
              <a:off x="1653292" y="5164842"/>
              <a:ext cx="1265400" cy="54323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0095C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内容</a:t>
              </a:r>
            </a:p>
          </p:txBody>
        </p:sp>
        <p:sp>
          <p:nvSpPr>
            <p:cNvPr id="134" name="矩形 1">
              <a:extLst>
                <a:ext uri="{FF2B5EF4-FFF2-40B4-BE49-F238E27FC236}">
                  <a16:creationId xmlns:a16="http://schemas.microsoft.com/office/drawing/2014/main" id="{D8CB09C3-5CA6-4B35-A651-0C1B7EB02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2509" y="5116514"/>
              <a:ext cx="106219" cy="665450"/>
            </a:xfrm>
            <a:prstGeom prst="rect">
              <a:avLst/>
            </a:prstGeom>
            <a:solidFill>
              <a:srgbClr val="0095CF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7182" name="图片 7181">
            <a:extLst>
              <a:ext uri="{FF2B5EF4-FFF2-40B4-BE49-F238E27FC236}">
                <a16:creationId xmlns:a16="http://schemas.microsoft.com/office/drawing/2014/main" id="{E4D3D94D-E35C-4381-AF34-89F94E073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0872" y="1690104"/>
            <a:ext cx="7206004" cy="96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209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174363"/>
            <a:ext cx="31966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UP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主首页范例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0095C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DA8752-A725-4668-8734-799D7D0EA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7390" y="964149"/>
            <a:ext cx="9017220" cy="41805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5BDD09-B9DC-4139-858E-1D95E187A5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t="56493" r="955"/>
          <a:stretch/>
        </p:blipFill>
        <p:spPr>
          <a:xfrm>
            <a:off x="5725099" y="5361375"/>
            <a:ext cx="3245569" cy="116043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F927DC7-977D-4C74-8786-03782D1B862A}"/>
              </a:ext>
            </a:extLst>
          </p:cNvPr>
          <p:cNvSpPr/>
          <p:nvPr/>
        </p:nvSpPr>
        <p:spPr bwMode="auto">
          <a:xfrm>
            <a:off x="1559870" y="2872867"/>
            <a:ext cx="1533237" cy="1477189"/>
          </a:xfrm>
          <a:prstGeom prst="rect">
            <a:avLst/>
          </a:prstGeom>
          <a:noFill/>
          <a:ln w="19050" cap="flat" cmpd="sng" algn="ctr">
            <a:solidFill>
              <a:srgbClr val="0095C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5C7BC96-240C-4CF2-BF7D-79A3AA5B6605}"/>
              </a:ext>
            </a:extLst>
          </p:cNvPr>
          <p:cNvSpPr txBox="1"/>
          <p:nvPr/>
        </p:nvSpPr>
        <p:spPr>
          <a:xfrm>
            <a:off x="166255" y="3340220"/>
            <a:ext cx="1297708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主页信息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95C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00" b="1" i="0" u="none" strike="noStrike" kern="1200" cap="none" spc="0" normalizeH="0" baseline="0" noProof="0" dirty="0">
              <a:ln>
                <a:noFill/>
              </a:ln>
              <a:solidFill>
                <a:srgbClr val="0095C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(“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专栏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 特指</a:t>
            </a:r>
            <a:endParaRPr kumimoji="0" lang="en-US" altLang="zh-CN" sz="1200" b="1" i="0" u="none" strike="noStrike" kern="1200" cap="none" spc="0" normalizeH="0" baseline="0" noProof="0" dirty="0">
              <a:ln>
                <a:noFill/>
              </a:ln>
              <a:solidFill>
                <a:srgbClr val="0095C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专栏文章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，后简称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</a:t>
            </a: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文章</a:t>
            </a: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”)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95C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E951C361-187A-40FC-987F-6695A63BA8DC}"/>
              </a:ext>
            </a:extLst>
          </p:cNvPr>
          <p:cNvCxnSpPr>
            <a:cxnSpLocks/>
          </p:cNvCxnSpPr>
          <p:nvPr/>
        </p:nvCxnSpPr>
        <p:spPr bwMode="auto">
          <a:xfrm rot="5400000" flipH="1" flipV="1">
            <a:off x="1017691" y="2844260"/>
            <a:ext cx="297843" cy="718127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rgbClr val="0095C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126C9E95-E23D-470E-B300-B091A5C156A0}"/>
              </a:ext>
            </a:extLst>
          </p:cNvPr>
          <p:cNvSpPr/>
          <p:nvPr/>
        </p:nvSpPr>
        <p:spPr bwMode="auto">
          <a:xfrm>
            <a:off x="3246582" y="3302001"/>
            <a:ext cx="5463309" cy="300182"/>
          </a:xfrm>
          <a:prstGeom prst="rect">
            <a:avLst/>
          </a:prstGeom>
          <a:noFill/>
          <a:ln w="19050" cap="flat" cmpd="sng" algn="ctr">
            <a:solidFill>
              <a:srgbClr val="0095C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B45C477-29E1-4685-BB18-848CC5B3C26C}"/>
              </a:ext>
            </a:extLst>
          </p:cNvPr>
          <p:cNvSpPr txBox="1"/>
          <p:nvPr/>
        </p:nvSpPr>
        <p:spPr>
          <a:xfrm>
            <a:off x="10728037" y="3627581"/>
            <a:ext cx="115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视频品类</a:t>
            </a:r>
          </a:p>
        </p:txBody>
      </p:sp>
      <p:cxnSp>
        <p:nvCxnSpPr>
          <p:cNvPr id="20" name="连接符: 曲线 19">
            <a:extLst>
              <a:ext uri="{FF2B5EF4-FFF2-40B4-BE49-F238E27FC236}">
                <a16:creationId xmlns:a16="http://schemas.microsoft.com/office/drawing/2014/main" id="{086C882B-F7C9-4652-8CC2-1582EBC73066}"/>
              </a:ext>
            </a:extLst>
          </p:cNvPr>
          <p:cNvCxnSpPr>
            <a:stCxn id="19" idx="0"/>
          </p:cNvCxnSpPr>
          <p:nvPr/>
        </p:nvCxnSpPr>
        <p:spPr bwMode="auto">
          <a:xfrm rot="16200000" flipV="1">
            <a:off x="9917550" y="2239820"/>
            <a:ext cx="198579" cy="2576943"/>
          </a:xfrm>
          <a:prstGeom prst="curvedConnector2">
            <a:avLst/>
          </a:prstGeom>
          <a:solidFill>
            <a:schemeClr val="accent1"/>
          </a:solidFill>
          <a:ln w="19050" cap="flat" cmpd="sng" algn="ctr">
            <a:solidFill>
              <a:srgbClr val="0095C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D9ECA626-60DB-4196-BADD-3EE8A83BA5B1}"/>
              </a:ext>
            </a:extLst>
          </p:cNvPr>
          <p:cNvSpPr/>
          <p:nvPr/>
        </p:nvSpPr>
        <p:spPr bwMode="auto">
          <a:xfrm>
            <a:off x="5810029" y="6021775"/>
            <a:ext cx="2332183" cy="401782"/>
          </a:xfrm>
          <a:prstGeom prst="rect">
            <a:avLst/>
          </a:prstGeom>
          <a:noFill/>
          <a:ln w="19050" cap="flat" cmpd="sng" algn="ctr">
            <a:solidFill>
              <a:srgbClr val="0095C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E9FE4EF-9BA6-4951-A270-2B267101A71F}"/>
              </a:ext>
            </a:extLst>
          </p:cNvPr>
          <p:cNvSpPr txBox="1"/>
          <p:nvPr/>
        </p:nvSpPr>
        <p:spPr>
          <a:xfrm>
            <a:off x="3648721" y="5950193"/>
            <a:ext cx="115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个人标签</a:t>
            </a:r>
          </a:p>
        </p:txBody>
      </p:sp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DBCB6937-9D1A-4876-B503-82E13934EE0A}"/>
              </a:ext>
            </a:extLst>
          </p:cNvPr>
          <p:cNvCxnSpPr>
            <a:cxnSpLocks/>
            <a:stCxn id="30" idx="3"/>
            <a:endCxn id="28" idx="1"/>
          </p:cNvCxnSpPr>
          <p:nvPr/>
        </p:nvCxnSpPr>
        <p:spPr bwMode="auto">
          <a:xfrm>
            <a:off x="4803266" y="6134859"/>
            <a:ext cx="1006763" cy="8780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0095C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C22D50FB-B564-4490-A6BE-AA01C917FF96}"/>
              </a:ext>
            </a:extLst>
          </p:cNvPr>
          <p:cNvSpPr/>
          <p:nvPr/>
        </p:nvSpPr>
        <p:spPr bwMode="auto">
          <a:xfrm>
            <a:off x="3532146" y="2453444"/>
            <a:ext cx="674289" cy="300182"/>
          </a:xfrm>
          <a:prstGeom prst="rect">
            <a:avLst/>
          </a:prstGeom>
          <a:noFill/>
          <a:ln w="19050" cap="flat" cmpd="sng" algn="ctr">
            <a:solidFill>
              <a:srgbClr val="0095C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2FB3E5-1761-4314-8762-72DD63C2AD72}"/>
              </a:ext>
            </a:extLst>
          </p:cNvPr>
          <p:cNvSpPr/>
          <p:nvPr/>
        </p:nvSpPr>
        <p:spPr bwMode="auto">
          <a:xfrm>
            <a:off x="8460732" y="2429839"/>
            <a:ext cx="2032674" cy="300182"/>
          </a:xfrm>
          <a:prstGeom prst="rect">
            <a:avLst/>
          </a:prstGeom>
          <a:noFill/>
          <a:ln w="19050" cap="flat" cmpd="sng" algn="ctr">
            <a:solidFill>
              <a:srgbClr val="0095C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187B0DD-6786-4091-AB59-FDD877FA767D}"/>
              </a:ext>
            </a:extLst>
          </p:cNvPr>
          <p:cNvSpPr/>
          <p:nvPr/>
        </p:nvSpPr>
        <p:spPr bwMode="auto">
          <a:xfrm>
            <a:off x="3163464" y="4962937"/>
            <a:ext cx="485257" cy="198117"/>
          </a:xfrm>
          <a:prstGeom prst="rect">
            <a:avLst/>
          </a:prstGeom>
          <a:noFill/>
          <a:ln w="19050" cap="flat" cmpd="sng" algn="ctr">
            <a:solidFill>
              <a:srgbClr val="0095C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cxnSp>
        <p:nvCxnSpPr>
          <p:cNvPr id="21" name="连接符: 曲线 20">
            <a:extLst>
              <a:ext uri="{FF2B5EF4-FFF2-40B4-BE49-F238E27FC236}">
                <a16:creationId xmlns:a16="http://schemas.microsoft.com/office/drawing/2014/main" id="{524C5A0C-CE0F-4120-85CD-C61CB40587B4}"/>
              </a:ext>
            </a:extLst>
          </p:cNvPr>
          <p:cNvCxnSpPr/>
          <p:nvPr/>
        </p:nvCxnSpPr>
        <p:spPr bwMode="auto">
          <a:xfrm>
            <a:off x="1010145" y="2276763"/>
            <a:ext cx="2522001" cy="23565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0095C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9AE07B6A-8435-47B1-A4C9-FE396FB3D482}"/>
              </a:ext>
            </a:extLst>
          </p:cNvPr>
          <p:cNvSpPr txBox="1"/>
          <p:nvPr/>
        </p:nvSpPr>
        <p:spPr>
          <a:xfrm>
            <a:off x="-16163" y="2060507"/>
            <a:ext cx="1259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“频道”可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0095CF"/>
              </a:solidFill>
              <a:effectLst/>
              <a:uLnTx/>
              <a:uFillTx/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归类视频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2833177-53FE-47FA-B43C-CFCE042C3CD9}"/>
              </a:ext>
            </a:extLst>
          </p:cNvPr>
          <p:cNvSpPr txBox="1"/>
          <p:nvPr/>
        </p:nvSpPr>
        <p:spPr>
          <a:xfrm>
            <a:off x="10840521" y="2427196"/>
            <a:ext cx="1154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核心信息</a:t>
            </a:r>
          </a:p>
        </p:txBody>
      </p:sp>
      <p:cxnSp>
        <p:nvCxnSpPr>
          <p:cNvPr id="24" name="连接符: 曲线 23">
            <a:extLst>
              <a:ext uri="{FF2B5EF4-FFF2-40B4-BE49-F238E27FC236}">
                <a16:creationId xmlns:a16="http://schemas.microsoft.com/office/drawing/2014/main" id="{D284C9B8-C035-494A-99B5-872FC0F5E61B}"/>
              </a:ext>
            </a:extLst>
          </p:cNvPr>
          <p:cNvCxnSpPr>
            <a:stCxn id="23" idx="1"/>
          </p:cNvCxnSpPr>
          <p:nvPr/>
        </p:nvCxnSpPr>
        <p:spPr bwMode="auto">
          <a:xfrm rot="10800000" flipV="1">
            <a:off x="10493407" y="2611861"/>
            <a:ext cx="347115" cy="1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0095C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连接符: 曲线 28">
            <a:extLst>
              <a:ext uri="{FF2B5EF4-FFF2-40B4-BE49-F238E27FC236}">
                <a16:creationId xmlns:a16="http://schemas.microsoft.com/office/drawing/2014/main" id="{3D402519-9CE6-4088-9FD6-A1E0E76B7FDB}"/>
              </a:ext>
            </a:extLst>
          </p:cNvPr>
          <p:cNvCxnSpPr/>
          <p:nvPr/>
        </p:nvCxnSpPr>
        <p:spPr bwMode="auto">
          <a:xfrm flipV="1">
            <a:off x="2556769" y="5061292"/>
            <a:ext cx="579619" cy="11541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19050" cap="flat" cmpd="sng" algn="ctr">
            <a:solidFill>
              <a:srgbClr val="0095C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F9D7E050-A6D5-4D9C-B2E3-1DAA9AF55776}"/>
              </a:ext>
            </a:extLst>
          </p:cNvPr>
          <p:cNvSpPr txBox="1"/>
          <p:nvPr/>
        </p:nvSpPr>
        <p:spPr>
          <a:xfrm>
            <a:off x="1504526" y="5176709"/>
            <a:ext cx="153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视频播放量</a:t>
            </a:r>
          </a:p>
        </p:txBody>
      </p:sp>
    </p:spTree>
    <p:extLst>
      <p:ext uri="{BB962C8B-B14F-4D97-AF65-F5344CB8AC3E}">
        <p14:creationId xmlns:p14="http://schemas.microsoft.com/office/powerpoint/2010/main" val="576621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174363"/>
            <a:ext cx="2641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1" i="0" u="none" strike="noStrike" kern="1200" cap="none" spc="30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TOP10</a:t>
            </a:r>
            <a:r>
              <a:rPr kumimoji="0" lang="zh-CN" altLang="en-US" sz="2800" b="1" i="0" u="none" strike="noStrike" kern="1200" cap="none" spc="30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榜单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0095C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B07B90-BB2C-4CBE-A7A0-DC3FEA7A4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3876" y="1782621"/>
            <a:ext cx="5826779" cy="456650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074348D-D079-42A6-85BE-FB3286206D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1818" y="350161"/>
            <a:ext cx="3713636" cy="6316354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65F77239-015D-4BF6-9BC1-C4BFE6CBC98A}"/>
              </a:ext>
            </a:extLst>
          </p:cNvPr>
          <p:cNvGrpSpPr/>
          <p:nvPr/>
        </p:nvGrpSpPr>
        <p:grpSpPr>
          <a:xfrm>
            <a:off x="1475508" y="1115976"/>
            <a:ext cx="2680855" cy="472683"/>
            <a:chOff x="3848100" y="586121"/>
            <a:chExt cx="3163409" cy="557765"/>
          </a:xfrm>
        </p:grpSpPr>
        <p:sp>
          <p:nvSpPr>
            <p:cNvPr id="33" name="任意多边形 18">
              <a:extLst>
                <a:ext uri="{FF2B5EF4-FFF2-40B4-BE49-F238E27FC236}">
                  <a16:creationId xmlns:a16="http://schemas.microsoft.com/office/drawing/2014/main" id="{77DB820B-D8ED-4822-8F99-BD98BDBDDE39}"/>
                </a:ext>
              </a:extLst>
            </p:cNvPr>
            <p:cNvSpPr/>
            <p:nvPr/>
          </p:nvSpPr>
          <p:spPr>
            <a:xfrm flipH="1">
              <a:off x="3848100" y="586121"/>
              <a:ext cx="3163409" cy="557765"/>
            </a:xfrm>
            <a:custGeom>
              <a:avLst/>
              <a:gdLst>
                <a:gd name="connsiteX0" fmla="*/ 4248150 w 4495800"/>
                <a:gd name="connsiteY0" fmla="*/ 0 h 495300"/>
                <a:gd name="connsiteX1" fmla="*/ 2247900 w 4495800"/>
                <a:gd name="connsiteY1" fmla="*/ 0 h 495300"/>
                <a:gd name="connsiteX2" fmla="*/ 247650 w 4495800"/>
                <a:gd name="connsiteY2" fmla="*/ 0 h 495300"/>
                <a:gd name="connsiteX3" fmla="*/ 0 w 4495800"/>
                <a:gd name="connsiteY3" fmla="*/ 247650 h 495300"/>
                <a:gd name="connsiteX4" fmla="*/ 247650 w 4495800"/>
                <a:gd name="connsiteY4" fmla="*/ 495300 h 495300"/>
                <a:gd name="connsiteX5" fmla="*/ 2247900 w 4495800"/>
                <a:gd name="connsiteY5" fmla="*/ 495300 h 495300"/>
                <a:gd name="connsiteX6" fmla="*/ 4248150 w 4495800"/>
                <a:gd name="connsiteY6" fmla="*/ 495300 h 495300"/>
                <a:gd name="connsiteX7" fmla="*/ 4495800 w 4495800"/>
                <a:gd name="connsiteY7" fmla="*/ 247650 h 49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95800" h="495300">
                  <a:moveTo>
                    <a:pt x="4248150" y="0"/>
                  </a:moveTo>
                  <a:lnTo>
                    <a:pt x="2247900" y="0"/>
                  </a:lnTo>
                  <a:lnTo>
                    <a:pt x="247650" y="0"/>
                  </a:lnTo>
                  <a:lnTo>
                    <a:pt x="0" y="247650"/>
                  </a:lnTo>
                  <a:lnTo>
                    <a:pt x="247650" y="495300"/>
                  </a:lnTo>
                  <a:lnTo>
                    <a:pt x="2247900" y="495300"/>
                  </a:lnTo>
                  <a:lnTo>
                    <a:pt x="4248150" y="495300"/>
                  </a:lnTo>
                  <a:lnTo>
                    <a:pt x="4495800" y="247650"/>
                  </a:lnTo>
                  <a:close/>
                </a:path>
              </a:pathLst>
            </a:custGeom>
            <a:solidFill>
              <a:srgbClr val="0095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B2BBB79F-292F-47AE-9568-582037C2EA7E}"/>
                </a:ext>
              </a:extLst>
            </p:cNvPr>
            <p:cNvSpPr txBox="1"/>
            <p:nvPr/>
          </p:nvSpPr>
          <p:spPr>
            <a:xfrm>
              <a:off x="4417111" y="647320"/>
              <a:ext cx="2118907" cy="47212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Up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主粉丝总量</a:t>
              </a:r>
            </a:p>
          </p:txBody>
        </p:sp>
      </p:grpSp>
      <p:sp>
        <p:nvSpPr>
          <p:cNvPr id="38" name="任意多边形 18">
            <a:extLst>
              <a:ext uri="{FF2B5EF4-FFF2-40B4-BE49-F238E27FC236}">
                <a16:creationId xmlns:a16="http://schemas.microsoft.com/office/drawing/2014/main" id="{DB6B5740-E107-4766-8303-9117704C48E4}"/>
              </a:ext>
            </a:extLst>
          </p:cNvPr>
          <p:cNvSpPr/>
          <p:nvPr/>
        </p:nvSpPr>
        <p:spPr>
          <a:xfrm rot="5400000" flipH="1">
            <a:off x="5738088" y="2930917"/>
            <a:ext cx="2680855" cy="472683"/>
          </a:xfrm>
          <a:custGeom>
            <a:avLst/>
            <a:gdLst>
              <a:gd name="connsiteX0" fmla="*/ 4248150 w 4495800"/>
              <a:gd name="connsiteY0" fmla="*/ 0 h 495300"/>
              <a:gd name="connsiteX1" fmla="*/ 2247900 w 4495800"/>
              <a:gd name="connsiteY1" fmla="*/ 0 h 495300"/>
              <a:gd name="connsiteX2" fmla="*/ 247650 w 4495800"/>
              <a:gd name="connsiteY2" fmla="*/ 0 h 495300"/>
              <a:gd name="connsiteX3" fmla="*/ 0 w 4495800"/>
              <a:gd name="connsiteY3" fmla="*/ 247650 h 495300"/>
              <a:gd name="connsiteX4" fmla="*/ 247650 w 4495800"/>
              <a:gd name="connsiteY4" fmla="*/ 495300 h 495300"/>
              <a:gd name="connsiteX5" fmla="*/ 2247900 w 4495800"/>
              <a:gd name="connsiteY5" fmla="*/ 495300 h 495300"/>
              <a:gd name="connsiteX6" fmla="*/ 4248150 w 4495800"/>
              <a:gd name="connsiteY6" fmla="*/ 495300 h 495300"/>
              <a:gd name="connsiteX7" fmla="*/ 4495800 w 4495800"/>
              <a:gd name="connsiteY7" fmla="*/ 247650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95800" h="495300">
                <a:moveTo>
                  <a:pt x="4248150" y="0"/>
                </a:moveTo>
                <a:lnTo>
                  <a:pt x="2247900" y="0"/>
                </a:lnTo>
                <a:lnTo>
                  <a:pt x="247650" y="0"/>
                </a:lnTo>
                <a:lnTo>
                  <a:pt x="0" y="247650"/>
                </a:lnTo>
                <a:lnTo>
                  <a:pt x="247650" y="495300"/>
                </a:lnTo>
                <a:lnTo>
                  <a:pt x="2247900" y="495300"/>
                </a:lnTo>
                <a:lnTo>
                  <a:pt x="4248150" y="495300"/>
                </a:lnTo>
                <a:lnTo>
                  <a:pt x="4495800" y="247650"/>
                </a:lnTo>
                <a:close/>
              </a:path>
            </a:pathLst>
          </a:custGeom>
          <a:solidFill>
            <a:srgbClr val="009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4857465-7457-4D4B-8004-CA7459009895}"/>
              </a:ext>
            </a:extLst>
          </p:cNvPr>
          <p:cNvSpPr txBox="1"/>
          <p:nvPr/>
        </p:nvSpPr>
        <p:spPr>
          <a:xfrm>
            <a:off x="6813521" y="2401454"/>
            <a:ext cx="492443" cy="175490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0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视频播放量</a:t>
            </a:r>
          </a:p>
        </p:txBody>
      </p:sp>
    </p:spTree>
    <p:extLst>
      <p:ext uri="{BB962C8B-B14F-4D97-AF65-F5344CB8AC3E}">
        <p14:creationId xmlns:p14="http://schemas.microsoft.com/office/powerpoint/2010/main" val="652601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0"/>
          <p:cNvSpPr txBox="1">
            <a:spLocks noChangeArrowheads="1"/>
          </p:cNvSpPr>
          <p:nvPr/>
        </p:nvSpPr>
        <p:spPr bwMode="auto">
          <a:xfrm>
            <a:off x="174625" y="174363"/>
            <a:ext cx="43604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影响因素</a:t>
            </a:r>
          </a:p>
        </p:txBody>
      </p:sp>
      <p:sp>
        <p:nvSpPr>
          <p:cNvPr id="5123" name="矩形 1"/>
          <p:cNvSpPr>
            <a:spLocks noChangeArrowheads="1"/>
          </p:cNvSpPr>
          <p:nvPr/>
        </p:nvSpPr>
        <p:spPr bwMode="auto">
          <a:xfrm>
            <a:off x="0" y="188913"/>
            <a:ext cx="144463" cy="463550"/>
          </a:xfrm>
          <a:prstGeom prst="rect">
            <a:avLst/>
          </a:prstGeom>
          <a:solidFill>
            <a:srgbClr val="0095CF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1" name="28217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36837C2-8FFE-4E2E-9D03-3563CA7046D6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02852" y="1181488"/>
            <a:ext cx="9786295" cy="5676513"/>
            <a:chOff x="1202852" y="1182580"/>
            <a:chExt cx="9786297" cy="5676514"/>
          </a:xfrm>
        </p:grpSpPr>
        <p:grpSp>
          <p:nvGrpSpPr>
            <p:cNvPr id="12" name="íṧliḑe">
              <a:extLst>
                <a:ext uri="{FF2B5EF4-FFF2-40B4-BE49-F238E27FC236}">
                  <a16:creationId xmlns:a16="http://schemas.microsoft.com/office/drawing/2014/main" id="{5E72E599-22ED-4FB6-9737-4451DD28C8F6}"/>
                </a:ext>
              </a:extLst>
            </p:cNvPr>
            <p:cNvGrpSpPr/>
            <p:nvPr/>
          </p:nvGrpSpPr>
          <p:grpSpPr>
            <a:xfrm>
              <a:off x="1202852" y="1182580"/>
              <a:ext cx="9786297" cy="5676514"/>
              <a:chOff x="1766977" y="1679276"/>
              <a:chExt cx="8929992" cy="5179816"/>
            </a:xfrm>
          </p:grpSpPr>
          <p:sp>
            <p:nvSpPr>
              <p:cNvPr id="25" name="ïṡľíḋe">
                <a:extLst>
                  <a:ext uri="{FF2B5EF4-FFF2-40B4-BE49-F238E27FC236}">
                    <a16:creationId xmlns:a16="http://schemas.microsoft.com/office/drawing/2014/main" id="{20859B5F-0A2E-4A57-B850-24E3929B5F09}"/>
                  </a:ext>
                </a:extLst>
              </p:cNvPr>
              <p:cNvSpPr/>
              <p:nvPr/>
            </p:nvSpPr>
            <p:spPr bwMode="auto">
              <a:xfrm>
                <a:off x="1766977" y="3847381"/>
                <a:ext cx="2839741" cy="1517650"/>
              </a:xfrm>
              <a:custGeom>
                <a:avLst/>
                <a:gdLst>
                  <a:gd name="T0" fmla="*/ 174 w 1743"/>
                  <a:gd name="T1" fmla="*/ 250 h 930"/>
                  <a:gd name="T2" fmla="*/ 377 w 1743"/>
                  <a:gd name="T3" fmla="*/ 77 h 930"/>
                  <a:gd name="T4" fmla="*/ 529 w 1743"/>
                  <a:gd name="T5" fmla="*/ 147 h 930"/>
                  <a:gd name="T6" fmla="*/ 797 w 1743"/>
                  <a:gd name="T7" fmla="*/ 0 h 930"/>
                  <a:gd name="T8" fmla="*/ 1061 w 1743"/>
                  <a:gd name="T9" fmla="*/ 132 h 930"/>
                  <a:gd name="T10" fmla="*/ 1285 w 1743"/>
                  <a:gd name="T11" fmla="*/ 71 h 930"/>
                  <a:gd name="T12" fmla="*/ 1543 w 1743"/>
                  <a:gd name="T13" fmla="*/ 184 h 930"/>
                  <a:gd name="T14" fmla="*/ 1743 w 1743"/>
                  <a:gd name="T15" fmla="*/ 397 h 930"/>
                  <a:gd name="T16" fmla="*/ 1542 w 1743"/>
                  <a:gd name="T17" fmla="*/ 611 h 930"/>
                  <a:gd name="T18" fmla="*/ 1505 w 1743"/>
                  <a:gd name="T19" fmla="*/ 607 h 930"/>
                  <a:gd name="T20" fmla="*/ 1292 w 1743"/>
                  <a:gd name="T21" fmla="*/ 816 h 930"/>
                  <a:gd name="T22" fmla="*/ 1228 w 1743"/>
                  <a:gd name="T23" fmla="*/ 806 h 930"/>
                  <a:gd name="T24" fmla="*/ 1025 w 1743"/>
                  <a:gd name="T25" fmla="*/ 930 h 930"/>
                  <a:gd name="T26" fmla="*/ 859 w 1743"/>
                  <a:gd name="T27" fmla="*/ 856 h 930"/>
                  <a:gd name="T28" fmla="*/ 630 w 1743"/>
                  <a:gd name="T29" fmla="*/ 925 h 930"/>
                  <a:gd name="T30" fmla="*/ 431 w 1743"/>
                  <a:gd name="T31" fmla="*/ 874 h 930"/>
                  <a:gd name="T32" fmla="*/ 409 w 1743"/>
                  <a:gd name="T33" fmla="*/ 876 h 930"/>
                  <a:gd name="T34" fmla="*/ 219 w 1743"/>
                  <a:gd name="T35" fmla="*/ 670 h 930"/>
                  <a:gd name="T36" fmla="*/ 214 w 1743"/>
                  <a:gd name="T37" fmla="*/ 670 h 930"/>
                  <a:gd name="T38" fmla="*/ 0 w 1743"/>
                  <a:gd name="T39" fmla="*/ 458 h 930"/>
                  <a:gd name="T40" fmla="*/ 174 w 1743"/>
                  <a:gd name="T41" fmla="*/ 250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43" h="930">
                    <a:moveTo>
                      <a:pt x="174" y="250"/>
                    </a:moveTo>
                    <a:cubicBezTo>
                      <a:pt x="193" y="152"/>
                      <a:pt x="277" y="77"/>
                      <a:pt x="377" y="77"/>
                    </a:cubicBezTo>
                    <a:cubicBezTo>
                      <a:pt x="437" y="77"/>
                      <a:pt x="491" y="104"/>
                      <a:pt x="529" y="147"/>
                    </a:cubicBezTo>
                    <a:cubicBezTo>
                      <a:pt x="544" y="65"/>
                      <a:pt x="658" y="0"/>
                      <a:pt x="797" y="0"/>
                    </a:cubicBezTo>
                    <a:cubicBezTo>
                      <a:pt x="927" y="0"/>
                      <a:pt x="1036" y="57"/>
                      <a:pt x="1061" y="132"/>
                    </a:cubicBezTo>
                    <a:cubicBezTo>
                      <a:pt x="1107" y="96"/>
                      <a:pt x="1190" y="71"/>
                      <a:pt x="1285" y="71"/>
                    </a:cubicBezTo>
                    <a:cubicBezTo>
                      <a:pt x="1420" y="71"/>
                      <a:pt x="1531" y="121"/>
                      <a:pt x="1543" y="184"/>
                    </a:cubicBezTo>
                    <a:cubicBezTo>
                      <a:pt x="1654" y="184"/>
                      <a:pt x="1743" y="279"/>
                      <a:pt x="1743" y="397"/>
                    </a:cubicBezTo>
                    <a:cubicBezTo>
                      <a:pt x="1743" y="515"/>
                      <a:pt x="1653" y="611"/>
                      <a:pt x="1542" y="611"/>
                    </a:cubicBezTo>
                    <a:cubicBezTo>
                      <a:pt x="1530" y="611"/>
                      <a:pt x="1517" y="610"/>
                      <a:pt x="1505" y="607"/>
                    </a:cubicBezTo>
                    <a:cubicBezTo>
                      <a:pt x="1495" y="724"/>
                      <a:pt x="1404" y="816"/>
                      <a:pt x="1292" y="816"/>
                    </a:cubicBezTo>
                    <a:cubicBezTo>
                      <a:pt x="1270" y="816"/>
                      <a:pt x="1248" y="813"/>
                      <a:pt x="1228" y="806"/>
                    </a:cubicBezTo>
                    <a:cubicBezTo>
                      <a:pt x="1187" y="880"/>
                      <a:pt x="1111" y="930"/>
                      <a:pt x="1025" y="930"/>
                    </a:cubicBezTo>
                    <a:cubicBezTo>
                      <a:pt x="960" y="930"/>
                      <a:pt x="902" y="902"/>
                      <a:pt x="859" y="856"/>
                    </a:cubicBezTo>
                    <a:cubicBezTo>
                      <a:pt x="797" y="899"/>
                      <a:pt x="718" y="925"/>
                      <a:pt x="630" y="925"/>
                    </a:cubicBezTo>
                    <a:cubicBezTo>
                      <a:pt x="557" y="925"/>
                      <a:pt x="488" y="906"/>
                      <a:pt x="431" y="874"/>
                    </a:cubicBezTo>
                    <a:cubicBezTo>
                      <a:pt x="424" y="875"/>
                      <a:pt x="416" y="876"/>
                      <a:pt x="409" y="876"/>
                    </a:cubicBezTo>
                    <a:cubicBezTo>
                      <a:pt x="306" y="876"/>
                      <a:pt x="222" y="784"/>
                      <a:pt x="219" y="670"/>
                    </a:cubicBezTo>
                    <a:cubicBezTo>
                      <a:pt x="214" y="670"/>
                      <a:pt x="214" y="670"/>
                      <a:pt x="214" y="670"/>
                    </a:cubicBezTo>
                    <a:cubicBezTo>
                      <a:pt x="96" y="670"/>
                      <a:pt x="0" y="575"/>
                      <a:pt x="0" y="458"/>
                    </a:cubicBezTo>
                    <a:cubicBezTo>
                      <a:pt x="0" y="355"/>
                      <a:pt x="75" y="269"/>
                      <a:pt x="174" y="25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í$1îḍe">
                <a:extLst>
                  <a:ext uri="{FF2B5EF4-FFF2-40B4-BE49-F238E27FC236}">
                    <a16:creationId xmlns:a16="http://schemas.microsoft.com/office/drawing/2014/main" id="{EF5E19B2-A949-471E-8E6C-07F16DA2376D}"/>
                  </a:ext>
                </a:extLst>
              </p:cNvPr>
              <p:cNvSpPr/>
              <p:nvPr/>
            </p:nvSpPr>
            <p:spPr bwMode="auto">
              <a:xfrm>
                <a:off x="5131477" y="4472992"/>
                <a:ext cx="2003289" cy="2386100"/>
              </a:xfrm>
              <a:custGeom>
                <a:avLst/>
                <a:gdLst>
                  <a:gd name="T0" fmla="*/ 405 w 633"/>
                  <a:gd name="T1" fmla="*/ 470 h 730"/>
                  <a:gd name="T2" fmla="*/ 483 w 633"/>
                  <a:gd name="T3" fmla="*/ 380 h 730"/>
                  <a:gd name="T4" fmla="*/ 501 w 633"/>
                  <a:gd name="T5" fmla="*/ 293 h 730"/>
                  <a:gd name="T6" fmla="*/ 437 w 633"/>
                  <a:gd name="T7" fmla="*/ 133 h 730"/>
                  <a:gd name="T8" fmla="*/ 316 w 633"/>
                  <a:gd name="T9" fmla="*/ 8 h 730"/>
                  <a:gd name="T10" fmla="*/ 316 w 633"/>
                  <a:gd name="T11" fmla="*/ 40 h 730"/>
                  <a:gd name="T12" fmla="*/ 316 w 633"/>
                  <a:gd name="T13" fmla="*/ 66 h 730"/>
                  <a:gd name="T14" fmla="*/ 237 w 633"/>
                  <a:gd name="T15" fmla="*/ 95 h 730"/>
                  <a:gd name="T16" fmla="*/ 192 w 633"/>
                  <a:gd name="T17" fmla="*/ 135 h 730"/>
                  <a:gd name="T18" fmla="*/ 141 w 633"/>
                  <a:gd name="T19" fmla="*/ 264 h 730"/>
                  <a:gd name="T20" fmla="*/ 133 w 633"/>
                  <a:gd name="T21" fmla="*/ 339 h 730"/>
                  <a:gd name="T22" fmla="*/ 175 w 633"/>
                  <a:gd name="T23" fmla="*/ 399 h 730"/>
                  <a:gd name="T24" fmla="*/ 181 w 633"/>
                  <a:gd name="T25" fmla="*/ 534 h 730"/>
                  <a:gd name="T26" fmla="*/ 24 w 633"/>
                  <a:gd name="T27" fmla="*/ 730 h 730"/>
                  <a:gd name="T28" fmla="*/ 610 w 633"/>
                  <a:gd name="T29" fmla="*/ 730 h 730"/>
                  <a:gd name="T30" fmla="*/ 453 w 633"/>
                  <a:gd name="T31" fmla="*/ 534 h 730"/>
                  <a:gd name="T32" fmla="*/ 156 w 633"/>
                  <a:gd name="T33" fmla="*/ 275 h 730"/>
                  <a:gd name="T34" fmla="*/ 189 w 633"/>
                  <a:gd name="T35" fmla="*/ 335 h 730"/>
                  <a:gd name="T36" fmla="*/ 195 w 633"/>
                  <a:gd name="T37" fmla="*/ 273 h 730"/>
                  <a:gd name="T38" fmla="*/ 211 w 633"/>
                  <a:gd name="T39" fmla="*/ 190 h 730"/>
                  <a:gd name="T40" fmla="*/ 316 w 633"/>
                  <a:gd name="T41" fmla="*/ 195 h 730"/>
                  <a:gd name="T42" fmla="*/ 380 w 633"/>
                  <a:gd name="T43" fmla="*/ 173 h 730"/>
                  <a:gd name="T44" fmla="*/ 424 w 633"/>
                  <a:gd name="T45" fmla="*/ 192 h 730"/>
                  <a:gd name="T46" fmla="*/ 439 w 633"/>
                  <a:gd name="T47" fmla="*/ 273 h 730"/>
                  <a:gd name="T48" fmla="*/ 445 w 633"/>
                  <a:gd name="T49" fmla="*/ 335 h 730"/>
                  <a:gd name="T50" fmla="*/ 477 w 633"/>
                  <a:gd name="T51" fmla="*/ 275 h 730"/>
                  <a:gd name="T52" fmla="*/ 317 w 633"/>
                  <a:gd name="T53" fmla="*/ 482 h 730"/>
                  <a:gd name="T54" fmla="*/ 189 w 633"/>
                  <a:gd name="T55" fmla="*/ 384 h 730"/>
                  <a:gd name="T56" fmla="*/ 316 w 633"/>
                  <a:gd name="T57" fmla="*/ 503 h 730"/>
                  <a:gd name="T58" fmla="*/ 387 w 633"/>
                  <a:gd name="T59" fmla="*/ 483 h 730"/>
                  <a:gd name="T60" fmla="*/ 319 w 633"/>
                  <a:gd name="T61" fmla="*/ 630 h 730"/>
                  <a:gd name="T62" fmla="*/ 224 w 633"/>
                  <a:gd name="T63" fmla="*/ 525 h 730"/>
                  <a:gd name="T64" fmla="*/ 403 w 633"/>
                  <a:gd name="T65" fmla="*/ 669 h 730"/>
                  <a:gd name="T66" fmla="*/ 318 w 633"/>
                  <a:gd name="T67" fmla="*/ 687 h 730"/>
                  <a:gd name="T68" fmla="*/ 272 w 633"/>
                  <a:gd name="T69" fmla="*/ 626 h 730"/>
                  <a:gd name="T70" fmla="*/ 172 w 633"/>
                  <a:gd name="T71" fmla="*/ 556 h 730"/>
                  <a:gd name="T72" fmla="*/ 214 w 633"/>
                  <a:gd name="T73" fmla="*/ 538 h 730"/>
                  <a:gd name="T74" fmla="*/ 319 w 633"/>
                  <a:gd name="T75" fmla="*/ 655 h 730"/>
                  <a:gd name="T76" fmla="*/ 459 w 633"/>
                  <a:gd name="T77" fmla="*/ 558 h 7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33" h="730">
                    <a:moveTo>
                      <a:pt x="453" y="534"/>
                    </a:moveTo>
                    <a:cubicBezTo>
                      <a:pt x="420" y="520"/>
                      <a:pt x="408" y="498"/>
                      <a:pt x="405" y="470"/>
                    </a:cubicBezTo>
                    <a:cubicBezTo>
                      <a:pt x="427" y="452"/>
                      <a:pt x="445" y="427"/>
                      <a:pt x="458" y="399"/>
                    </a:cubicBezTo>
                    <a:cubicBezTo>
                      <a:pt x="468" y="395"/>
                      <a:pt x="476" y="389"/>
                      <a:pt x="483" y="380"/>
                    </a:cubicBezTo>
                    <a:cubicBezTo>
                      <a:pt x="491" y="369"/>
                      <a:pt x="497" y="355"/>
                      <a:pt x="500" y="339"/>
                    </a:cubicBezTo>
                    <a:cubicBezTo>
                      <a:pt x="503" y="324"/>
                      <a:pt x="504" y="308"/>
                      <a:pt x="501" y="293"/>
                    </a:cubicBezTo>
                    <a:cubicBezTo>
                      <a:pt x="500" y="282"/>
                      <a:pt x="497" y="272"/>
                      <a:pt x="492" y="263"/>
                    </a:cubicBezTo>
                    <a:cubicBezTo>
                      <a:pt x="486" y="212"/>
                      <a:pt x="466" y="165"/>
                      <a:pt x="437" y="133"/>
                    </a:cubicBezTo>
                    <a:cubicBezTo>
                      <a:pt x="431" y="125"/>
                      <a:pt x="424" y="118"/>
                      <a:pt x="417" y="112"/>
                    </a:cubicBezTo>
                    <a:cubicBezTo>
                      <a:pt x="439" y="56"/>
                      <a:pt x="386" y="0"/>
                      <a:pt x="316" y="8"/>
                    </a:cubicBezTo>
                    <a:cubicBezTo>
                      <a:pt x="307" y="9"/>
                      <a:pt x="297" y="11"/>
                      <a:pt x="288" y="14"/>
                    </a:cubicBezTo>
                    <a:cubicBezTo>
                      <a:pt x="300" y="20"/>
                      <a:pt x="310" y="30"/>
                      <a:pt x="316" y="40"/>
                    </a:cubicBezTo>
                    <a:cubicBezTo>
                      <a:pt x="320" y="49"/>
                      <a:pt x="321" y="58"/>
                      <a:pt x="316" y="68"/>
                    </a:cubicBezTo>
                    <a:cubicBezTo>
                      <a:pt x="316" y="67"/>
                      <a:pt x="316" y="67"/>
                      <a:pt x="316" y="66"/>
                    </a:cubicBezTo>
                    <a:cubicBezTo>
                      <a:pt x="291" y="0"/>
                      <a:pt x="212" y="20"/>
                      <a:pt x="211" y="42"/>
                    </a:cubicBezTo>
                    <a:cubicBezTo>
                      <a:pt x="231" y="57"/>
                      <a:pt x="237" y="71"/>
                      <a:pt x="237" y="95"/>
                    </a:cubicBezTo>
                    <a:cubicBezTo>
                      <a:pt x="214" y="95"/>
                      <a:pt x="206" y="79"/>
                      <a:pt x="197" y="56"/>
                    </a:cubicBezTo>
                    <a:cubicBezTo>
                      <a:pt x="185" y="82"/>
                      <a:pt x="184" y="110"/>
                      <a:pt x="192" y="135"/>
                    </a:cubicBezTo>
                    <a:cubicBezTo>
                      <a:pt x="164" y="167"/>
                      <a:pt x="144" y="210"/>
                      <a:pt x="141" y="254"/>
                    </a:cubicBezTo>
                    <a:cubicBezTo>
                      <a:pt x="141" y="258"/>
                      <a:pt x="141" y="261"/>
                      <a:pt x="141" y="264"/>
                    </a:cubicBezTo>
                    <a:cubicBezTo>
                      <a:pt x="137" y="273"/>
                      <a:pt x="134" y="283"/>
                      <a:pt x="132" y="293"/>
                    </a:cubicBezTo>
                    <a:cubicBezTo>
                      <a:pt x="130" y="308"/>
                      <a:pt x="130" y="324"/>
                      <a:pt x="133" y="339"/>
                    </a:cubicBezTo>
                    <a:cubicBezTo>
                      <a:pt x="136" y="355"/>
                      <a:pt x="142" y="369"/>
                      <a:pt x="151" y="380"/>
                    </a:cubicBezTo>
                    <a:cubicBezTo>
                      <a:pt x="157" y="389"/>
                      <a:pt x="166" y="395"/>
                      <a:pt x="175" y="399"/>
                    </a:cubicBezTo>
                    <a:cubicBezTo>
                      <a:pt x="188" y="427"/>
                      <a:pt x="206" y="452"/>
                      <a:pt x="228" y="470"/>
                    </a:cubicBezTo>
                    <a:cubicBezTo>
                      <a:pt x="225" y="498"/>
                      <a:pt x="214" y="520"/>
                      <a:pt x="181" y="534"/>
                    </a:cubicBezTo>
                    <a:cubicBezTo>
                      <a:pt x="106" y="565"/>
                      <a:pt x="0" y="574"/>
                      <a:pt x="3" y="668"/>
                    </a:cubicBezTo>
                    <a:cubicBezTo>
                      <a:pt x="3" y="688"/>
                      <a:pt x="11" y="709"/>
                      <a:pt x="24" y="730"/>
                    </a:cubicBezTo>
                    <a:cubicBezTo>
                      <a:pt x="316" y="730"/>
                      <a:pt x="316" y="730"/>
                      <a:pt x="316" y="730"/>
                    </a:cubicBezTo>
                    <a:cubicBezTo>
                      <a:pt x="610" y="730"/>
                      <a:pt x="610" y="730"/>
                      <a:pt x="610" y="730"/>
                    </a:cubicBezTo>
                    <a:cubicBezTo>
                      <a:pt x="622" y="709"/>
                      <a:pt x="630" y="688"/>
                      <a:pt x="631" y="668"/>
                    </a:cubicBezTo>
                    <a:cubicBezTo>
                      <a:pt x="633" y="574"/>
                      <a:pt x="528" y="565"/>
                      <a:pt x="453" y="534"/>
                    </a:cubicBezTo>
                    <a:close/>
                    <a:moveTo>
                      <a:pt x="189" y="384"/>
                    </a:moveTo>
                    <a:cubicBezTo>
                      <a:pt x="154" y="378"/>
                      <a:pt x="140" y="313"/>
                      <a:pt x="156" y="275"/>
                    </a:cubicBezTo>
                    <a:cubicBezTo>
                      <a:pt x="157" y="275"/>
                      <a:pt x="158" y="274"/>
                      <a:pt x="158" y="274"/>
                    </a:cubicBezTo>
                    <a:cubicBezTo>
                      <a:pt x="182" y="259"/>
                      <a:pt x="189" y="329"/>
                      <a:pt x="189" y="335"/>
                    </a:cubicBezTo>
                    <a:cubicBezTo>
                      <a:pt x="189" y="360"/>
                      <a:pt x="216" y="369"/>
                      <a:pt x="210" y="352"/>
                    </a:cubicBezTo>
                    <a:cubicBezTo>
                      <a:pt x="204" y="334"/>
                      <a:pt x="196" y="307"/>
                      <a:pt x="195" y="273"/>
                    </a:cubicBezTo>
                    <a:cubicBezTo>
                      <a:pt x="195" y="272"/>
                      <a:pt x="195" y="272"/>
                      <a:pt x="195" y="271"/>
                    </a:cubicBezTo>
                    <a:cubicBezTo>
                      <a:pt x="194" y="245"/>
                      <a:pt x="200" y="216"/>
                      <a:pt x="211" y="190"/>
                    </a:cubicBezTo>
                    <a:cubicBezTo>
                      <a:pt x="215" y="185"/>
                      <a:pt x="218" y="180"/>
                      <a:pt x="223" y="177"/>
                    </a:cubicBezTo>
                    <a:cubicBezTo>
                      <a:pt x="244" y="194"/>
                      <a:pt x="275" y="202"/>
                      <a:pt x="316" y="195"/>
                    </a:cubicBezTo>
                    <a:cubicBezTo>
                      <a:pt x="335" y="191"/>
                      <a:pt x="356" y="185"/>
                      <a:pt x="379" y="174"/>
                    </a:cubicBezTo>
                    <a:cubicBezTo>
                      <a:pt x="380" y="174"/>
                      <a:pt x="380" y="173"/>
                      <a:pt x="380" y="173"/>
                    </a:cubicBezTo>
                    <a:cubicBezTo>
                      <a:pt x="405" y="167"/>
                      <a:pt x="412" y="175"/>
                      <a:pt x="423" y="191"/>
                    </a:cubicBezTo>
                    <a:cubicBezTo>
                      <a:pt x="423" y="191"/>
                      <a:pt x="423" y="191"/>
                      <a:pt x="424" y="192"/>
                    </a:cubicBezTo>
                    <a:cubicBezTo>
                      <a:pt x="434" y="216"/>
                      <a:pt x="440" y="243"/>
                      <a:pt x="440" y="269"/>
                    </a:cubicBezTo>
                    <a:cubicBezTo>
                      <a:pt x="439" y="270"/>
                      <a:pt x="439" y="272"/>
                      <a:pt x="439" y="273"/>
                    </a:cubicBezTo>
                    <a:cubicBezTo>
                      <a:pt x="438" y="307"/>
                      <a:pt x="430" y="334"/>
                      <a:pt x="424" y="352"/>
                    </a:cubicBezTo>
                    <a:cubicBezTo>
                      <a:pt x="418" y="369"/>
                      <a:pt x="445" y="360"/>
                      <a:pt x="445" y="335"/>
                    </a:cubicBezTo>
                    <a:cubicBezTo>
                      <a:pt x="445" y="329"/>
                      <a:pt x="452" y="259"/>
                      <a:pt x="476" y="274"/>
                    </a:cubicBezTo>
                    <a:cubicBezTo>
                      <a:pt x="476" y="274"/>
                      <a:pt x="477" y="274"/>
                      <a:pt x="477" y="275"/>
                    </a:cubicBezTo>
                    <a:cubicBezTo>
                      <a:pt x="494" y="313"/>
                      <a:pt x="480" y="378"/>
                      <a:pt x="445" y="384"/>
                    </a:cubicBezTo>
                    <a:cubicBezTo>
                      <a:pt x="421" y="440"/>
                      <a:pt x="377" y="482"/>
                      <a:pt x="317" y="482"/>
                    </a:cubicBezTo>
                    <a:cubicBezTo>
                      <a:pt x="316" y="482"/>
                      <a:pt x="316" y="482"/>
                      <a:pt x="316" y="482"/>
                    </a:cubicBezTo>
                    <a:cubicBezTo>
                      <a:pt x="256" y="482"/>
                      <a:pt x="213" y="440"/>
                      <a:pt x="189" y="384"/>
                    </a:cubicBezTo>
                    <a:close/>
                    <a:moveTo>
                      <a:pt x="249" y="484"/>
                    </a:moveTo>
                    <a:cubicBezTo>
                      <a:pt x="268" y="496"/>
                      <a:pt x="291" y="502"/>
                      <a:pt x="316" y="503"/>
                    </a:cubicBezTo>
                    <a:cubicBezTo>
                      <a:pt x="317" y="503"/>
                      <a:pt x="317" y="503"/>
                      <a:pt x="317" y="503"/>
                    </a:cubicBezTo>
                    <a:cubicBezTo>
                      <a:pt x="343" y="503"/>
                      <a:pt x="366" y="496"/>
                      <a:pt x="387" y="483"/>
                    </a:cubicBezTo>
                    <a:cubicBezTo>
                      <a:pt x="391" y="500"/>
                      <a:pt x="401" y="518"/>
                      <a:pt x="414" y="532"/>
                    </a:cubicBezTo>
                    <a:cubicBezTo>
                      <a:pt x="374" y="581"/>
                      <a:pt x="346" y="601"/>
                      <a:pt x="319" y="630"/>
                    </a:cubicBezTo>
                    <a:cubicBezTo>
                      <a:pt x="318" y="629"/>
                      <a:pt x="317" y="629"/>
                      <a:pt x="316" y="628"/>
                    </a:cubicBezTo>
                    <a:cubicBezTo>
                      <a:pt x="292" y="612"/>
                      <a:pt x="262" y="579"/>
                      <a:pt x="224" y="525"/>
                    </a:cubicBezTo>
                    <a:cubicBezTo>
                      <a:pt x="235" y="513"/>
                      <a:pt x="244" y="498"/>
                      <a:pt x="249" y="484"/>
                    </a:cubicBezTo>
                    <a:close/>
                    <a:moveTo>
                      <a:pt x="403" y="669"/>
                    </a:moveTo>
                    <a:cubicBezTo>
                      <a:pt x="391" y="655"/>
                      <a:pt x="383" y="631"/>
                      <a:pt x="362" y="619"/>
                    </a:cubicBezTo>
                    <a:cubicBezTo>
                      <a:pt x="344" y="631"/>
                      <a:pt x="321" y="669"/>
                      <a:pt x="318" y="687"/>
                    </a:cubicBezTo>
                    <a:cubicBezTo>
                      <a:pt x="318" y="684"/>
                      <a:pt x="317" y="680"/>
                      <a:pt x="316" y="677"/>
                    </a:cubicBezTo>
                    <a:cubicBezTo>
                      <a:pt x="308" y="654"/>
                      <a:pt x="281" y="635"/>
                      <a:pt x="272" y="626"/>
                    </a:cubicBezTo>
                    <a:cubicBezTo>
                      <a:pt x="252" y="635"/>
                      <a:pt x="246" y="653"/>
                      <a:pt x="233" y="670"/>
                    </a:cubicBezTo>
                    <a:cubicBezTo>
                      <a:pt x="220" y="653"/>
                      <a:pt x="183" y="602"/>
                      <a:pt x="172" y="556"/>
                    </a:cubicBezTo>
                    <a:cubicBezTo>
                      <a:pt x="187" y="553"/>
                      <a:pt x="201" y="545"/>
                      <a:pt x="213" y="535"/>
                    </a:cubicBezTo>
                    <a:cubicBezTo>
                      <a:pt x="213" y="536"/>
                      <a:pt x="214" y="537"/>
                      <a:pt x="214" y="538"/>
                    </a:cubicBezTo>
                    <a:cubicBezTo>
                      <a:pt x="240" y="574"/>
                      <a:pt x="285" y="626"/>
                      <a:pt x="316" y="652"/>
                    </a:cubicBezTo>
                    <a:cubicBezTo>
                      <a:pt x="317" y="653"/>
                      <a:pt x="318" y="654"/>
                      <a:pt x="319" y="655"/>
                    </a:cubicBezTo>
                    <a:cubicBezTo>
                      <a:pt x="351" y="612"/>
                      <a:pt x="388" y="581"/>
                      <a:pt x="425" y="541"/>
                    </a:cubicBezTo>
                    <a:cubicBezTo>
                      <a:pt x="435" y="549"/>
                      <a:pt x="446" y="555"/>
                      <a:pt x="459" y="558"/>
                    </a:cubicBezTo>
                    <a:cubicBezTo>
                      <a:pt x="446" y="592"/>
                      <a:pt x="425" y="648"/>
                      <a:pt x="403" y="669"/>
                    </a:cubicBezTo>
                    <a:close/>
                  </a:path>
                </a:pathLst>
              </a:custGeom>
              <a:solidFill>
                <a:srgbClr val="0095CF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7" name="îSḻïďe">
                <a:extLst>
                  <a:ext uri="{FF2B5EF4-FFF2-40B4-BE49-F238E27FC236}">
                    <a16:creationId xmlns:a16="http://schemas.microsoft.com/office/drawing/2014/main" id="{08E25DB2-7CFC-49FA-A981-A0BC4A6EA3C6}"/>
                  </a:ext>
                </a:extLst>
              </p:cNvPr>
              <p:cNvSpPr/>
              <p:nvPr/>
            </p:nvSpPr>
            <p:spPr bwMode="auto">
              <a:xfrm>
                <a:off x="3394495" y="1679276"/>
                <a:ext cx="2839741" cy="1517650"/>
              </a:xfrm>
              <a:custGeom>
                <a:avLst/>
                <a:gdLst>
                  <a:gd name="T0" fmla="*/ 174 w 1743"/>
                  <a:gd name="T1" fmla="*/ 250 h 930"/>
                  <a:gd name="T2" fmla="*/ 377 w 1743"/>
                  <a:gd name="T3" fmla="*/ 77 h 930"/>
                  <a:gd name="T4" fmla="*/ 529 w 1743"/>
                  <a:gd name="T5" fmla="*/ 147 h 930"/>
                  <a:gd name="T6" fmla="*/ 797 w 1743"/>
                  <a:gd name="T7" fmla="*/ 0 h 930"/>
                  <a:gd name="T8" fmla="*/ 1061 w 1743"/>
                  <a:gd name="T9" fmla="*/ 132 h 930"/>
                  <a:gd name="T10" fmla="*/ 1285 w 1743"/>
                  <a:gd name="T11" fmla="*/ 71 h 930"/>
                  <a:gd name="T12" fmla="*/ 1543 w 1743"/>
                  <a:gd name="T13" fmla="*/ 184 h 930"/>
                  <a:gd name="T14" fmla="*/ 1743 w 1743"/>
                  <a:gd name="T15" fmla="*/ 397 h 930"/>
                  <a:gd name="T16" fmla="*/ 1542 w 1743"/>
                  <a:gd name="T17" fmla="*/ 611 h 930"/>
                  <a:gd name="T18" fmla="*/ 1505 w 1743"/>
                  <a:gd name="T19" fmla="*/ 607 h 930"/>
                  <a:gd name="T20" fmla="*/ 1292 w 1743"/>
                  <a:gd name="T21" fmla="*/ 816 h 930"/>
                  <a:gd name="T22" fmla="*/ 1228 w 1743"/>
                  <a:gd name="T23" fmla="*/ 806 h 930"/>
                  <a:gd name="T24" fmla="*/ 1025 w 1743"/>
                  <a:gd name="T25" fmla="*/ 930 h 930"/>
                  <a:gd name="T26" fmla="*/ 859 w 1743"/>
                  <a:gd name="T27" fmla="*/ 856 h 930"/>
                  <a:gd name="T28" fmla="*/ 630 w 1743"/>
                  <a:gd name="T29" fmla="*/ 925 h 930"/>
                  <a:gd name="T30" fmla="*/ 431 w 1743"/>
                  <a:gd name="T31" fmla="*/ 874 h 930"/>
                  <a:gd name="T32" fmla="*/ 409 w 1743"/>
                  <a:gd name="T33" fmla="*/ 876 h 930"/>
                  <a:gd name="T34" fmla="*/ 219 w 1743"/>
                  <a:gd name="T35" fmla="*/ 670 h 930"/>
                  <a:gd name="T36" fmla="*/ 214 w 1743"/>
                  <a:gd name="T37" fmla="*/ 670 h 930"/>
                  <a:gd name="T38" fmla="*/ 0 w 1743"/>
                  <a:gd name="T39" fmla="*/ 458 h 930"/>
                  <a:gd name="T40" fmla="*/ 174 w 1743"/>
                  <a:gd name="T41" fmla="*/ 250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43" h="930">
                    <a:moveTo>
                      <a:pt x="174" y="250"/>
                    </a:moveTo>
                    <a:cubicBezTo>
                      <a:pt x="193" y="152"/>
                      <a:pt x="277" y="77"/>
                      <a:pt x="377" y="77"/>
                    </a:cubicBezTo>
                    <a:cubicBezTo>
                      <a:pt x="437" y="77"/>
                      <a:pt x="491" y="104"/>
                      <a:pt x="529" y="147"/>
                    </a:cubicBezTo>
                    <a:cubicBezTo>
                      <a:pt x="544" y="65"/>
                      <a:pt x="658" y="0"/>
                      <a:pt x="797" y="0"/>
                    </a:cubicBezTo>
                    <a:cubicBezTo>
                      <a:pt x="927" y="0"/>
                      <a:pt x="1036" y="57"/>
                      <a:pt x="1061" y="132"/>
                    </a:cubicBezTo>
                    <a:cubicBezTo>
                      <a:pt x="1107" y="96"/>
                      <a:pt x="1190" y="71"/>
                      <a:pt x="1285" y="71"/>
                    </a:cubicBezTo>
                    <a:cubicBezTo>
                      <a:pt x="1420" y="71"/>
                      <a:pt x="1531" y="121"/>
                      <a:pt x="1543" y="184"/>
                    </a:cubicBezTo>
                    <a:cubicBezTo>
                      <a:pt x="1654" y="184"/>
                      <a:pt x="1743" y="279"/>
                      <a:pt x="1743" y="397"/>
                    </a:cubicBezTo>
                    <a:cubicBezTo>
                      <a:pt x="1743" y="515"/>
                      <a:pt x="1653" y="611"/>
                      <a:pt x="1542" y="611"/>
                    </a:cubicBezTo>
                    <a:cubicBezTo>
                      <a:pt x="1530" y="611"/>
                      <a:pt x="1517" y="610"/>
                      <a:pt x="1505" y="607"/>
                    </a:cubicBezTo>
                    <a:cubicBezTo>
                      <a:pt x="1495" y="724"/>
                      <a:pt x="1404" y="816"/>
                      <a:pt x="1292" y="816"/>
                    </a:cubicBezTo>
                    <a:cubicBezTo>
                      <a:pt x="1270" y="816"/>
                      <a:pt x="1248" y="813"/>
                      <a:pt x="1228" y="806"/>
                    </a:cubicBezTo>
                    <a:cubicBezTo>
                      <a:pt x="1187" y="880"/>
                      <a:pt x="1111" y="930"/>
                      <a:pt x="1025" y="930"/>
                    </a:cubicBezTo>
                    <a:cubicBezTo>
                      <a:pt x="960" y="930"/>
                      <a:pt x="902" y="902"/>
                      <a:pt x="859" y="856"/>
                    </a:cubicBezTo>
                    <a:cubicBezTo>
                      <a:pt x="797" y="899"/>
                      <a:pt x="718" y="925"/>
                      <a:pt x="630" y="925"/>
                    </a:cubicBezTo>
                    <a:cubicBezTo>
                      <a:pt x="557" y="925"/>
                      <a:pt x="488" y="906"/>
                      <a:pt x="431" y="874"/>
                    </a:cubicBezTo>
                    <a:cubicBezTo>
                      <a:pt x="424" y="875"/>
                      <a:pt x="416" y="876"/>
                      <a:pt x="409" y="876"/>
                    </a:cubicBezTo>
                    <a:cubicBezTo>
                      <a:pt x="306" y="876"/>
                      <a:pt x="222" y="784"/>
                      <a:pt x="219" y="670"/>
                    </a:cubicBezTo>
                    <a:cubicBezTo>
                      <a:pt x="214" y="670"/>
                      <a:pt x="214" y="670"/>
                      <a:pt x="214" y="670"/>
                    </a:cubicBezTo>
                    <a:cubicBezTo>
                      <a:pt x="96" y="670"/>
                      <a:pt x="0" y="575"/>
                      <a:pt x="0" y="458"/>
                    </a:cubicBezTo>
                    <a:cubicBezTo>
                      <a:pt x="0" y="355"/>
                      <a:pt x="75" y="269"/>
                      <a:pt x="174" y="25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8" name="íşlïḑe">
                <a:extLst>
                  <a:ext uri="{FF2B5EF4-FFF2-40B4-BE49-F238E27FC236}">
                    <a16:creationId xmlns:a16="http://schemas.microsoft.com/office/drawing/2014/main" id="{8906D940-2AF8-479A-8BAF-161FADDE1513}"/>
                  </a:ext>
                </a:extLst>
              </p:cNvPr>
              <p:cNvSpPr/>
              <p:nvPr/>
            </p:nvSpPr>
            <p:spPr bwMode="auto">
              <a:xfrm flipH="1">
                <a:off x="6678283" y="1952476"/>
                <a:ext cx="2839741" cy="1517650"/>
              </a:xfrm>
              <a:custGeom>
                <a:avLst/>
                <a:gdLst>
                  <a:gd name="T0" fmla="*/ 174 w 1743"/>
                  <a:gd name="T1" fmla="*/ 250 h 930"/>
                  <a:gd name="T2" fmla="*/ 377 w 1743"/>
                  <a:gd name="T3" fmla="*/ 77 h 930"/>
                  <a:gd name="T4" fmla="*/ 529 w 1743"/>
                  <a:gd name="T5" fmla="*/ 147 h 930"/>
                  <a:gd name="T6" fmla="*/ 797 w 1743"/>
                  <a:gd name="T7" fmla="*/ 0 h 930"/>
                  <a:gd name="T8" fmla="*/ 1061 w 1743"/>
                  <a:gd name="T9" fmla="*/ 132 h 930"/>
                  <a:gd name="T10" fmla="*/ 1285 w 1743"/>
                  <a:gd name="T11" fmla="*/ 71 h 930"/>
                  <a:gd name="T12" fmla="*/ 1543 w 1743"/>
                  <a:gd name="T13" fmla="*/ 184 h 930"/>
                  <a:gd name="T14" fmla="*/ 1743 w 1743"/>
                  <a:gd name="T15" fmla="*/ 397 h 930"/>
                  <a:gd name="T16" fmla="*/ 1542 w 1743"/>
                  <a:gd name="T17" fmla="*/ 611 h 930"/>
                  <a:gd name="T18" fmla="*/ 1505 w 1743"/>
                  <a:gd name="T19" fmla="*/ 607 h 930"/>
                  <a:gd name="T20" fmla="*/ 1292 w 1743"/>
                  <a:gd name="T21" fmla="*/ 816 h 930"/>
                  <a:gd name="T22" fmla="*/ 1228 w 1743"/>
                  <a:gd name="T23" fmla="*/ 806 h 930"/>
                  <a:gd name="T24" fmla="*/ 1025 w 1743"/>
                  <a:gd name="T25" fmla="*/ 930 h 930"/>
                  <a:gd name="T26" fmla="*/ 859 w 1743"/>
                  <a:gd name="T27" fmla="*/ 856 h 930"/>
                  <a:gd name="T28" fmla="*/ 630 w 1743"/>
                  <a:gd name="T29" fmla="*/ 925 h 930"/>
                  <a:gd name="T30" fmla="*/ 431 w 1743"/>
                  <a:gd name="T31" fmla="*/ 874 h 930"/>
                  <a:gd name="T32" fmla="*/ 409 w 1743"/>
                  <a:gd name="T33" fmla="*/ 876 h 930"/>
                  <a:gd name="T34" fmla="*/ 219 w 1743"/>
                  <a:gd name="T35" fmla="*/ 670 h 930"/>
                  <a:gd name="T36" fmla="*/ 214 w 1743"/>
                  <a:gd name="T37" fmla="*/ 670 h 930"/>
                  <a:gd name="T38" fmla="*/ 0 w 1743"/>
                  <a:gd name="T39" fmla="*/ 458 h 930"/>
                  <a:gd name="T40" fmla="*/ 174 w 1743"/>
                  <a:gd name="T41" fmla="*/ 250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43" h="930">
                    <a:moveTo>
                      <a:pt x="174" y="250"/>
                    </a:moveTo>
                    <a:cubicBezTo>
                      <a:pt x="193" y="152"/>
                      <a:pt x="277" y="77"/>
                      <a:pt x="377" y="77"/>
                    </a:cubicBezTo>
                    <a:cubicBezTo>
                      <a:pt x="437" y="77"/>
                      <a:pt x="491" y="104"/>
                      <a:pt x="529" y="147"/>
                    </a:cubicBezTo>
                    <a:cubicBezTo>
                      <a:pt x="544" y="65"/>
                      <a:pt x="658" y="0"/>
                      <a:pt x="797" y="0"/>
                    </a:cubicBezTo>
                    <a:cubicBezTo>
                      <a:pt x="927" y="0"/>
                      <a:pt x="1036" y="57"/>
                      <a:pt x="1061" y="132"/>
                    </a:cubicBezTo>
                    <a:cubicBezTo>
                      <a:pt x="1107" y="96"/>
                      <a:pt x="1190" y="71"/>
                      <a:pt x="1285" y="71"/>
                    </a:cubicBezTo>
                    <a:cubicBezTo>
                      <a:pt x="1420" y="71"/>
                      <a:pt x="1531" y="121"/>
                      <a:pt x="1543" y="184"/>
                    </a:cubicBezTo>
                    <a:cubicBezTo>
                      <a:pt x="1654" y="184"/>
                      <a:pt x="1743" y="279"/>
                      <a:pt x="1743" y="397"/>
                    </a:cubicBezTo>
                    <a:cubicBezTo>
                      <a:pt x="1743" y="515"/>
                      <a:pt x="1653" y="611"/>
                      <a:pt x="1542" y="611"/>
                    </a:cubicBezTo>
                    <a:cubicBezTo>
                      <a:pt x="1530" y="611"/>
                      <a:pt x="1517" y="610"/>
                      <a:pt x="1505" y="607"/>
                    </a:cubicBezTo>
                    <a:cubicBezTo>
                      <a:pt x="1495" y="724"/>
                      <a:pt x="1404" y="816"/>
                      <a:pt x="1292" y="816"/>
                    </a:cubicBezTo>
                    <a:cubicBezTo>
                      <a:pt x="1270" y="816"/>
                      <a:pt x="1248" y="813"/>
                      <a:pt x="1228" y="806"/>
                    </a:cubicBezTo>
                    <a:cubicBezTo>
                      <a:pt x="1187" y="880"/>
                      <a:pt x="1111" y="930"/>
                      <a:pt x="1025" y="930"/>
                    </a:cubicBezTo>
                    <a:cubicBezTo>
                      <a:pt x="960" y="930"/>
                      <a:pt x="902" y="902"/>
                      <a:pt x="859" y="856"/>
                    </a:cubicBezTo>
                    <a:cubicBezTo>
                      <a:pt x="797" y="899"/>
                      <a:pt x="718" y="925"/>
                      <a:pt x="630" y="925"/>
                    </a:cubicBezTo>
                    <a:cubicBezTo>
                      <a:pt x="557" y="925"/>
                      <a:pt x="488" y="906"/>
                      <a:pt x="431" y="874"/>
                    </a:cubicBezTo>
                    <a:cubicBezTo>
                      <a:pt x="424" y="875"/>
                      <a:pt x="416" y="876"/>
                      <a:pt x="409" y="876"/>
                    </a:cubicBezTo>
                    <a:cubicBezTo>
                      <a:pt x="306" y="876"/>
                      <a:pt x="222" y="784"/>
                      <a:pt x="219" y="670"/>
                    </a:cubicBezTo>
                    <a:cubicBezTo>
                      <a:pt x="214" y="670"/>
                      <a:pt x="214" y="670"/>
                      <a:pt x="214" y="670"/>
                    </a:cubicBezTo>
                    <a:cubicBezTo>
                      <a:pt x="96" y="670"/>
                      <a:pt x="0" y="575"/>
                      <a:pt x="0" y="458"/>
                    </a:cubicBezTo>
                    <a:cubicBezTo>
                      <a:pt x="0" y="355"/>
                      <a:pt x="75" y="269"/>
                      <a:pt x="174" y="25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0" name="iṡḷidè">
                <a:extLst>
                  <a:ext uri="{FF2B5EF4-FFF2-40B4-BE49-F238E27FC236}">
                    <a16:creationId xmlns:a16="http://schemas.microsoft.com/office/drawing/2014/main" id="{F11F5FB9-3E88-469A-B38C-5AEBB44C4794}"/>
                  </a:ext>
                </a:extLst>
              </p:cNvPr>
              <p:cNvSpPr/>
              <p:nvPr/>
            </p:nvSpPr>
            <p:spPr bwMode="auto">
              <a:xfrm>
                <a:off x="7857228" y="3950927"/>
                <a:ext cx="2839741" cy="1517650"/>
              </a:xfrm>
              <a:custGeom>
                <a:avLst/>
                <a:gdLst>
                  <a:gd name="T0" fmla="*/ 174 w 1743"/>
                  <a:gd name="T1" fmla="*/ 250 h 930"/>
                  <a:gd name="T2" fmla="*/ 377 w 1743"/>
                  <a:gd name="T3" fmla="*/ 77 h 930"/>
                  <a:gd name="T4" fmla="*/ 529 w 1743"/>
                  <a:gd name="T5" fmla="*/ 147 h 930"/>
                  <a:gd name="T6" fmla="*/ 797 w 1743"/>
                  <a:gd name="T7" fmla="*/ 0 h 930"/>
                  <a:gd name="T8" fmla="*/ 1061 w 1743"/>
                  <a:gd name="T9" fmla="*/ 132 h 930"/>
                  <a:gd name="T10" fmla="*/ 1285 w 1743"/>
                  <a:gd name="T11" fmla="*/ 71 h 930"/>
                  <a:gd name="T12" fmla="*/ 1543 w 1743"/>
                  <a:gd name="T13" fmla="*/ 184 h 930"/>
                  <a:gd name="T14" fmla="*/ 1743 w 1743"/>
                  <a:gd name="T15" fmla="*/ 397 h 930"/>
                  <a:gd name="T16" fmla="*/ 1542 w 1743"/>
                  <a:gd name="T17" fmla="*/ 611 h 930"/>
                  <a:gd name="T18" fmla="*/ 1505 w 1743"/>
                  <a:gd name="T19" fmla="*/ 607 h 930"/>
                  <a:gd name="T20" fmla="*/ 1292 w 1743"/>
                  <a:gd name="T21" fmla="*/ 816 h 930"/>
                  <a:gd name="T22" fmla="*/ 1228 w 1743"/>
                  <a:gd name="T23" fmla="*/ 806 h 930"/>
                  <a:gd name="T24" fmla="*/ 1025 w 1743"/>
                  <a:gd name="T25" fmla="*/ 930 h 930"/>
                  <a:gd name="T26" fmla="*/ 859 w 1743"/>
                  <a:gd name="T27" fmla="*/ 856 h 930"/>
                  <a:gd name="T28" fmla="*/ 630 w 1743"/>
                  <a:gd name="T29" fmla="*/ 925 h 930"/>
                  <a:gd name="T30" fmla="*/ 431 w 1743"/>
                  <a:gd name="T31" fmla="*/ 874 h 930"/>
                  <a:gd name="T32" fmla="*/ 409 w 1743"/>
                  <a:gd name="T33" fmla="*/ 876 h 930"/>
                  <a:gd name="T34" fmla="*/ 219 w 1743"/>
                  <a:gd name="T35" fmla="*/ 670 h 930"/>
                  <a:gd name="T36" fmla="*/ 214 w 1743"/>
                  <a:gd name="T37" fmla="*/ 670 h 930"/>
                  <a:gd name="T38" fmla="*/ 0 w 1743"/>
                  <a:gd name="T39" fmla="*/ 458 h 930"/>
                  <a:gd name="T40" fmla="*/ 174 w 1743"/>
                  <a:gd name="T41" fmla="*/ 250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743" h="930">
                    <a:moveTo>
                      <a:pt x="174" y="250"/>
                    </a:moveTo>
                    <a:cubicBezTo>
                      <a:pt x="193" y="152"/>
                      <a:pt x="277" y="77"/>
                      <a:pt x="377" y="77"/>
                    </a:cubicBezTo>
                    <a:cubicBezTo>
                      <a:pt x="437" y="77"/>
                      <a:pt x="491" y="104"/>
                      <a:pt x="529" y="147"/>
                    </a:cubicBezTo>
                    <a:cubicBezTo>
                      <a:pt x="544" y="65"/>
                      <a:pt x="658" y="0"/>
                      <a:pt x="797" y="0"/>
                    </a:cubicBezTo>
                    <a:cubicBezTo>
                      <a:pt x="927" y="0"/>
                      <a:pt x="1036" y="57"/>
                      <a:pt x="1061" y="132"/>
                    </a:cubicBezTo>
                    <a:cubicBezTo>
                      <a:pt x="1107" y="96"/>
                      <a:pt x="1190" y="71"/>
                      <a:pt x="1285" y="71"/>
                    </a:cubicBezTo>
                    <a:cubicBezTo>
                      <a:pt x="1420" y="71"/>
                      <a:pt x="1531" y="121"/>
                      <a:pt x="1543" y="184"/>
                    </a:cubicBezTo>
                    <a:cubicBezTo>
                      <a:pt x="1654" y="184"/>
                      <a:pt x="1743" y="279"/>
                      <a:pt x="1743" y="397"/>
                    </a:cubicBezTo>
                    <a:cubicBezTo>
                      <a:pt x="1743" y="515"/>
                      <a:pt x="1653" y="611"/>
                      <a:pt x="1542" y="611"/>
                    </a:cubicBezTo>
                    <a:cubicBezTo>
                      <a:pt x="1530" y="611"/>
                      <a:pt x="1517" y="610"/>
                      <a:pt x="1505" y="607"/>
                    </a:cubicBezTo>
                    <a:cubicBezTo>
                      <a:pt x="1495" y="724"/>
                      <a:pt x="1404" y="816"/>
                      <a:pt x="1292" y="816"/>
                    </a:cubicBezTo>
                    <a:cubicBezTo>
                      <a:pt x="1270" y="816"/>
                      <a:pt x="1248" y="813"/>
                      <a:pt x="1228" y="806"/>
                    </a:cubicBezTo>
                    <a:cubicBezTo>
                      <a:pt x="1187" y="880"/>
                      <a:pt x="1111" y="930"/>
                      <a:pt x="1025" y="930"/>
                    </a:cubicBezTo>
                    <a:cubicBezTo>
                      <a:pt x="960" y="930"/>
                      <a:pt x="902" y="902"/>
                      <a:pt x="859" y="856"/>
                    </a:cubicBezTo>
                    <a:cubicBezTo>
                      <a:pt x="797" y="899"/>
                      <a:pt x="718" y="925"/>
                      <a:pt x="630" y="925"/>
                    </a:cubicBezTo>
                    <a:cubicBezTo>
                      <a:pt x="557" y="925"/>
                      <a:pt x="488" y="906"/>
                      <a:pt x="431" y="874"/>
                    </a:cubicBezTo>
                    <a:cubicBezTo>
                      <a:pt x="424" y="875"/>
                      <a:pt x="416" y="876"/>
                      <a:pt x="409" y="876"/>
                    </a:cubicBezTo>
                    <a:cubicBezTo>
                      <a:pt x="306" y="876"/>
                      <a:pt x="222" y="784"/>
                      <a:pt x="219" y="670"/>
                    </a:cubicBezTo>
                    <a:cubicBezTo>
                      <a:pt x="214" y="670"/>
                      <a:pt x="214" y="670"/>
                      <a:pt x="214" y="670"/>
                    </a:cubicBezTo>
                    <a:cubicBezTo>
                      <a:pt x="96" y="670"/>
                      <a:pt x="0" y="575"/>
                      <a:pt x="0" y="458"/>
                    </a:cubicBezTo>
                    <a:cubicBezTo>
                      <a:pt x="0" y="355"/>
                      <a:pt x="75" y="269"/>
                      <a:pt x="174" y="25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1" name="íṧḻîḑé">
                <a:extLst>
                  <a:ext uri="{FF2B5EF4-FFF2-40B4-BE49-F238E27FC236}">
                    <a16:creationId xmlns:a16="http://schemas.microsoft.com/office/drawing/2014/main" id="{B8982FFF-35D8-43DF-B3D8-FAF817A6532F}"/>
                  </a:ext>
                </a:extLst>
              </p:cNvPr>
              <p:cNvSpPr/>
              <p:nvPr/>
            </p:nvSpPr>
            <p:spPr>
              <a:xfrm>
                <a:off x="4002657" y="5236234"/>
                <a:ext cx="414068" cy="414068"/>
              </a:xfrm>
              <a:prstGeom prst="ellipse">
                <a:avLst/>
              </a:prstGeom>
              <a:solidFill>
                <a:srgbClr val="0095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 lnSpcReduction="20000"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32" name="ïṣľiḍe">
                <a:extLst>
                  <a:ext uri="{FF2B5EF4-FFF2-40B4-BE49-F238E27FC236}">
                    <a16:creationId xmlns:a16="http://schemas.microsoft.com/office/drawing/2014/main" id="{2E3C84CF-60C4-4B43-B891-32DAA37F4141}"/>
                  </a:ext>
                </a:extLst>
              </p:cNvPr>
              <p:cNvSpPr/>
              <p:nvPr/>
            </p:nvSpPr>
            <p:spPr>
              <a:xfrm>
                <a:off x="4505862" y="5466271"/>
                <a:ext cx="313427" cy="313427"/>
              </a:xfrm>
              <a:prstGeom prst="ellipse">
                <a:avLst/>
              </a:prstGeom>
              <a:solidFill>
                <a:srgbClr val="0095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62500" lnSpcReduction="20000"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35" name="ísḻídè">
                <a:extLst>
                  <a:ext uri="{FF2B5EF4-FFF2-40B4-BE49-F238E27FC236}">
                    <a16:creationId xmlns:a16="http://schemas.microsoft.com/office/drawing/2014/main" id="{366E000A-BE1B-4CE6-9A1F-7D13ECBA06F9}"/>
                  </a:ext>
                </a:extLst>
              </p:cNvPr>
              <p:cNvSpPr/>
              <p:nvPr/>
            </p:nvSpPr>
            <p:spPr>
              <a:xfrm>
                <a:off x="4922806" y="5549661"/>
                <a:ext cx="230038" cy="230038"/>
              </a:xfrm>
              <a:prstGeom prst="ellipse">
                <a:avLst/>
              </a:prstGeom>
              <a:solidFill>
                <a:srgbClr val="0095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32500" lnSpcReduction="20000"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grpSp>
            <p:nvGrpSpPr>
              <p:cNvPr id="36" name="iSḻíḑè">
                <a:extLst>
                  <a:ext uri="{FF2B5EF4-FFF2-40B4-BE49-F238E27FC236}">
                    <a16:creationId xmlns:a16="http://schemas.microsoft.com/office/drawing/2014/main" id="{088D0FAE-47BB-4328-9C9A-568E51B950CE}"/>
                  </a:ext>
                </a:extLst>
              </p:cNvPr>
              <p:cNvGrpSpPr/>
              <p:nvPr/>
            </p:nvGrpSpPr>
            <p:grpSpPr>
              <a:xfrm>
                <a:off x="6906883" y="5181600"/>
                <a:ext cx="1150187" cy="543465"/>
                <a:chOff x="6906883" y="5181600"/>
                <a:chExt cx="1150187" cy="543465"/>
              </a:xfrm>
              <a:solidFill>
                <a:schemeClr val="accent1"/>
              </a:solidFill>
            </p:grpSpPr>
            <p:sp>
              <p:nvSpPr>
                <p:cNvPr id="49" name="ísḻídè">
                  <a:extLst>
                    <a:ext uri="{FF2B5EF4-FFF2-40B4-BE49-F238E27FC236}">
                      <a16:creationId xmlns:a16="http://schemas.microsoft.com/office/drawing/2014/main" id="{1119C688-F3A2-4000-B83A-9EF49C72ECC6}"/>
                    </a:ext>
                  </a:extLst>
                </p:cNvPr>
                <p:cNvSpPr/>
                <p:nvPr/>
              </p:nvSpPr>
              <p:spPr>
                <a:xfrm flipH="1">
                  <a:off x="7643002" y="5181600"/>
                  <a:ext cx="414068" cy="414068"/>
                </a:xfrm>
                <a:prstGeom prst="ellipse">
                  <a:avLst/>
                </a:prstGeom>
                <a:solidFill>
                  <a:srgbClr val="0095C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92500" lnSpcReduction="20000"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endParaRPr>
                </a:p>
              </p:txBody>
            </p:sp>
            <p:sp>
              <p:nvSpPr>
                <p:cNvPr id="50" name="ïşḷíḋê">
                  <a:extLst>
                    <a:ext uri="{FF2B5EF4-FFF2-40B4-BE49-F238E27FC236}">
                      <a16:creationId xmlns:a16="http://schemas.microsoft.com/office/drawing/2014/main" id="{0695F655-02AD-416B-B7A6-077C90683B9B}"/>
                    </a:ext>
                  </a:extLst>
                </p:cNvPr>
                <p:cNvSpPr/>
                <p:nvPr/>
              </p:nvSpPr>
              <p:spPr>
                <a:xfrm flipH="1">
                  <a:off x="7240438" y="5411637"/>
                  <a:ext cx="313427" cy="313427"/>
                </a:xfrm>
                <a:prstGeom prst="ellipse">
                  <a:avLst/>
                </a:prstGeom>
                <a:solidFill>
                  <a:srgbClr val="0095C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62500" lnSpcReduction="20000"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endParaRPr>
                </a:p>
              </p:txBody>
            </p:sp>
            <p:sp>
              <p:nvSpPr>
                <p:cNvPr id="51" name="i$1îḍé">
                  <a:extLst>
                    <a:ext uri="{FF2B5EF4-FFF2-40B4-BE49-F238E27FC236}">
                      <a16:creationId xmlns:a16="http://schemas.microsoft.com/office/drawing/2014/main" id="{164508CF-6F42-4C26-AE43-4F43E62453C1}"/>
                    </a:ext>
                  </a:extLst>
                </p:cNvPr>
                <p:cNvSpPr/>
                <p:nvPr/>
              </p:nvSpPr>
              <p:spPr>
                <a:xfrm flipH="1">
                  <a:off x="6906883" y="5495027"/>
                  <a:ext cx="230038" cy="230038"/>
                </a:xfrm>
                <a:prstGeom prst="ellipse">
                  <a:avLst/>
                </a:prstGeom>
                <a:solidFill>
                  <a:srgbClr val="0095C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32500" lnSpcReduction="20000"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endParaRPr>
                </a:p>
              </p:txBody>
            </p:sp>
          </p:grpSp>
          <p:grpSp>
            <p:nvGrpSpPr>
              <p:cNvPr id="41" name="íṥľïḋè">
                <a:extLst>
                  <a:ext uri="{FF2B5EF4-FFF2-40B4-BE49-F238E27FC236}">
                    <a16:creationId xmlns:a16="http://schemas.microsoft.com/office/drawing/2014/main" id="{04AB2A93-1556-47C4-8E3E-8F8139D14D02}"/>
                  </a:ext>
                </a:extLst>
              </p:cNvPr>
              <p:cNvGrpSpPr/>
              <p:nvPr/>
            </p:nvGrpSpPr>
            <p:grpSpPr>
              <a:xfrm>
                <a:off x="4664015" y="3271719"/>
                <a:ext cx="1112807" cy="1276843"/>
                <a:chOff x="4664015" y="3271719"/>
                <a:chExt cx="1112807" cy="1276843"/>
              </a:xfrm>
              <a:solidFill>
                <a:schemeClr val="accent1"/>
              </a:solidFill>
            </p:grpSpPr>
            <p:sp>
              <p:nvSpPr>
                <p:cNvPr id="45" name="îşḷíḓé">
                  <a:extLst>
                    <a:ext uri="{FF2B5EF4-FFF2-40B4-BE49-F238E27FC236}">
                      <a16:creationId xmlns:a16="http://schemas.microsoft.com/office/drawing/2014/main" id="{71B532A7-5084-4107-B05E-C76834A5FEE1}"/>
                    </a:ext>
                  </a:extLst>
                </p:cNvPr>
                <p:cNvSpPr/>
                <p:nvPr/>
              </p:nvSpPr>
              <p:spPr>
                <a:xfrm>
                  <a:off x="4664015" y="3271719"/>
                  <a:ext cx="471846" cy="471846"/>
                </a:xfrm>
                <a:prstGeom prst="ellipse">
                  <a:avLst/>
                </a:prstGeom>
                <a:solidFill>
                  <a:srgbClr val="0095C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lnSpcReduction="10000"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endParaRPr>
                </a:p>
              </p:txBody>
            </p:sp>
            <p:sp>
              <p:nvSpPr>
                <p:cNvPr id="46" name="ïṩľîḓe">
                  <a:extLst>
                    <a:ext uri="{FF2B5EF4-FFF2-40B4-BE49-F238E27FC236}">
                      <a16:creationId xmlns:a16="http://schemas.microsoft.com/office/drawing/2014/main" id="{B39E958C-6D70-47AA-A98C-A6FFC756A146}"/>
                    </a:ext>
                  </a:extLst>
                </p:cNvPr>
                <p:cNvSpPr/>
                <p:nvPr/>
              </p:nvSpPr>
              <p:spPr>
                <a:xfrm>
                  <a:off x="5044444" y="3729253"/>
                  <a:ext cx="357161" cy="357162"/>
                </a:xfrm>
                <a:prstGeom prst="ellipse">
                  <a:avLst/>
                </a:prstGeom>
                <a:solidFill>
                  <a:srgbClr val="0095C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77500" lnSpcReduction="20000"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endParaRPr>
                </a:p>
              </p:txBody>
            </p:sp>
            <p:sp>
              <p:nvSpPr>
                <p:cNvPr id="47" name="ïṣḷíďe">
                  <a:extLst>
                    <a:ext uri="{FF2B5EF4-FFF2-40B4-BE49-F238E27FC236}">
                      <a16:creationId xmlns:a16="http://schemas.microsoft.com/office/drawing/2014/main" id="{D33D6B1B-F7A6-4B4F-809E-EF79CD750910}"/>
                    </a:ext>
                  </a:extLst>
                </p:cNvPr>
                <p:cNvSpPr/>
                <p:nvPr/>
              </p:nvSpPr>
              <p:spPr>
                <a:xfrm>
                  <a:off x="5379539" y="4071236"/>
                  <a:ext cx="262137" cy="262137"/>
                </a:xfrm>
                <a:prstGeom prst="ellipse">
                  <a:avLst/>
                </a:prstGeom>
                <a:solidFill>
                  <a:srgbClr val="0095C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40000" lnSpcReduction="20000"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endParaRPr>
                </a:p>
              </p:txBody>
            </p:sp>
            <p:sp>
              <p:nvSpPr>
                <p:cNvPr id="48" name="ïS1îḓê">
                  <a:extLst>
                    <a:ext uri="{FF2B5EF4-FFF2-40B4-BE49-F238E27FC236}">
                      <a16:creationId xmlns:a16="http://schemas.microsoft.com/office/drawing/2014/main" id="{B73BA795-BCC7-46CE-A212-412B869C1800}"/>
                    </a:ext>
                  </a:extLst>
                </p:cNvPr>
                <p:cNvSpPr/>
                <p:nvPr/>
              </p:nvSpPr>
              <p:spPr>
                <a:xfrm>
                  <a:off x="5589917" y="4361657"/>
                  <a:ext cx="186905" cy="186905"/>
                </a:xfrm>
                <a:prstGeom prst="ellipse">
                  <a:avLst/>
                </a:prstGeom>
                <a:solidFill>
                  <a:srgbClr val="0095C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 fontScale="25000" lnSpcReduction="20000"/>
                </a:bodyPr>
                <a:lstStyle/>
                <a:p>
                  <a:pPr marL="0" marR="0" lvl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</a:endParaRPr>
                </a:p>
              </p:txBody>
            </p:sp>
          </p:grpSp>
          <p:sp>
            <p:nvSpPr>
              <p:cNvPr id="42" name="ïŝľíďè">
                <a:extLst>
                  <a:ext uri="{FF2B5EF4-FFF2-40B4-BE49-F238E27FC236}">
                    <a16:creationId xmlns:a16="http://schemas.microsoft.com/office/drawing/2014/main" id="{7075FA74-91E4-4835-8955-A0DF49540B45}"/>
                  </a:ext>
                </a:extLst>
              </p:cNvPr>
              <p:cNvSpPr/>
              <p:nvPr/>
            </p:nvSpPr>
            <p:spPr>
              <a:xfrm flipH="1">
                <a:off x="6961248" y="3392488"/>
                <a:ext cx="471846" cy="471846"/>
              </a:xfrm>
              <a:prstGeom prst="ellipse">
                <a:avLst/>
              </a:prstGeom>
              <a:solidFill>
                <a:srgbClr val="0095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lnSpcReduction="10000"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43" name="îŝľïdè">
                <a:extLst>
                  <a:ext uri="{FF2B5EF4-FFF2-40B4-BE49-F238E27FC236}">
                    <a16:creationId xmlns:a16="http://schemas.microsoft.com/office/drawing/2014/main" id="{6F72ABCB-CDD5-43EE-A261-AB90B1328165}"/>
                  </a:ext>
                </a:extLst>
              </p:cNvPr>
              <p:cNvSpPr/>
              <p:nvPr/>
            </p:nvSpPr>
            <p:spPr>
              <a:xfrm flipH="1">
                <a:off x="6695504" y="3850022"/>
                <a:ext cx="357161" cy="357162"/>
              </a:xfrm>
              <a:prstGeom prst="ellipse">
                <a:avLst/>
              </a:prstGeom>
              <a:solidFill>
                <a:srgbClr val="0095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77500" lnSpcReduction="20000"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  <p:sp>
            <p:nvSpPr>
              <p:cNvPr id="44" name="ïšlîḑé">
                <a:extLst>
                  <a:ext uri="{FF2B5EF4-FFF2-40B4-BE49-F238E27FC236}">
                    <a16:creationId xmlns:a16="http://schemas.microsoft.com/office/drawing/2014/main" id="{14A2F04C-F24A-4DDE-B25C-5AC5EC24FB9C}"/>
                  </a:ext>
                </a:extLst>
              </p:cNvPr>
              <p:cNvSpPr/>
              <p:nvPr/>
            </p:nvSpPr>
            <p:spPr>
              <a:xfrm flipH="1">
                <a:off x="6455433" y="4192005"/>
                <a:ext cx="262137" cy="262137"/>
              </a:xfrm>
              <a:prstGeom prst="ellipse">
                <a:avLst/>
              </a:prstGeom>
              <a:solidFill>
                <a:srgbClr val="0095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40000" lnSpcReduction="20000"/>
              </a:bodyPr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/>
                  <a:cs typeface="+mn-cs"/>
                </a:endParaRPr>
              </a:p>
            </p:txBody>
          </p:sp>
        </p:grpSp>
        <p:sp>
          <p:nvSpPr>
            <p:cNvPr id="23" name="ïşļíḋê">
              <a:extLst>
                <a:ext uri="{FF2B5EF4-FFF2-40B4-BE49-F238E27FC236}">
                  <a16:creationId xmlns:a16="http://schemas.microsoft.com/office/drawing/2014/main" id="{A1210C2E-5B0D-47DE-96A7-0757B2F37452}"/>
                </a:ext>
              </a:extLst>
            </p:cNvPr>
            <p:cNvSpPr txBox="1"/>
            <p:nvPr/>
          </p:nvSpPr>
          <p:spPr bwMode="auto">
            <a:xfrm>
              <a:off x="1503862" y="3862571"/>
              <a:ext cx="2504721" cy="682812"/>
            </a:xfrm>
            <a:prstGeom prst="rect">
              <a:avLst/>
            </a:prstGeom>
            <a:noFill/>
          </p:spPr>
          <p:txBody>
            <a:bodyPr wrap="square" lIns="91440" tIns="45720" rIns="91440" bIns="45720" anchor="b" anchorCtr="0">
              <a:normAutofit/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7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95C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男性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95C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UP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95C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主 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95C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vs 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95C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女性</a:t>
              </a:r>
              <a:r>
                <a:rPr kumimoji="0" lang="en-US" altLang="zh-CN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95C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UP</a:t>
              </a: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95CF"/>
                  </a:solidFill>
                  <a:effectLst/>
                  <a:uLnTx/>
                  <a:uFillTx/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主</a:t>
              </a:r>
            </a:p>
          </p:txBody>
        </p:sp>
      </p:grpSp>
      <p:sp>
        <p:nvSpPr>
          <p:cNvPr id="52" name="ïşļíḋê">
            <a:extLst>
              <a:ext uri="{FF2B5EF4-FFF2-40B4-BE49-F238E27FC236}">
                <a16:creationId xmlns:a16="http://schemas.microsoft.com/office/drawing/2014/main" id="{3358F5D7-5350-4C94-81A9-D773FF79C9F7}"/>
              </a:ext>
            </a:extLst>
          </p:cNvPr>
          <p:cNvSpPr txBox="1"/>
          <p:nvPr/>
        </p:nvSpPr>
        <p:spPr bwMode="auto">
          <a:xfrm>
            <a:off x="3429643" y="1363041"/>
            <a:ext cx="2241483" cy="789031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视频时长越长越好？</a:t>
            </a:r>
          </a:p>
        </p:txBody>
      </p:sp>
      <p:sp>
        <p:nvSpPr>
          <p:cNvPr id="54" name="ïşļíḋê">
            <a:extLst>
              <a:ext uri="{FF2B5EF4-FFF2-40B4-BE49-F238E27FC236}">
                <a16:creationId xmlns:a16="http://schemas.microsoft.com/office/drawing/2014/main" id="{92EA2557-3A24-4AF5-965A-49AC7D1F4E11}"/>
              </a:ext>
            </a:extLst>
          </p:cNvPr>
          <p:cNvSpPr txBox="1"/>
          <p:nvPr/>
        </p:nvSpPr>
        <p:spPr bwMode="auto">
          <a:xfrm>
            <a:off x="6662372" y="1566241"/>
            <a:ext cx="3109701" cy="862922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各品类全面发展更能吸引粉丝？</a:t>
            </a:r>
          </a:p>
        </p:txBody>
      </p:sp>
      <p:sp>
        <p:nvSpPr>
          <p:cNvPr id="55" name="ïşļíḋê">
            <a:extLst>
              <a:ext uri="{FF2B5EF4-FFF2-40B4-BE49-F238E27FC236}">
                <a16:creationId xmlns:a16="http://schemas.microsoft.com/office/drawing/2014/main" id="{8374F045-278E-48A6-BDDF-D0C7D522D945}"/>
              </a:ext>
            </a:extLst>
          </p:cNvPr>
          <p:cNvSpPr txBox="1"/>
          <p:nvPr/>
        </p:nvSpPr>
        <p:spPr bwMode="auto">
          <a:xfrm>
            <a:off x="8444989" y="4124714"/>
            <a:ext cx="2306137" cy="530413"/>
          </a:xfrm>
          <a:prstGeom prst="rect">
            <a:avLst/>
          </a:prstGeom>
          <a:noFill/>
        </p:spPr>
        <p:txBody>
          <a:bodyPr wrap="square" lIns="91440" tIns="45720" rIns="91440" bIns="45720" anchor="b" anchorCtr="0">
            <a:norm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7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95CF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全渠道推广效果更佳？</a:t>
            </a:r>
          </a:p>
        </p:txBody>
      </p:sp>
    </p:spTree>
    <p:extLst>
      <p:ext uri="{BB962C8B-B14F-4D97-AF65-F5344CB8AC3E}">
        <p14:creationId xmlns:p14="http://schemas.microsoft.com/office/powerpoint/2010/main" val="643612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2">
            <a:alphaModFix amt="29000"/>
            <a:lum/>
          </a:blip>
          <a:srcRect/>
          <a:stretch>
            <a:fillRect t="-21000" b="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矩形 6"/>
          <p:cNvSpPr>
            <a:spLocks noChangeArrowheads="1"/>
          </p:cNvSpPr>
          <p:nvPr/>
        </p:nvSpPr>
        <p:spPr bwMode="auto">
          <a:xfrm>
            <a:off x="0" y="4902200"/>
            <a:ext cx="12192000" cy="1955800"/>
          </a:xfrm>
          <a:prstGeom prst="rect">
            <a:avLst/>
          </a:prstGeom>
          <a:solidFill>
            <a:srgbClr val="F26C9E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1" name="文本框 12"/>
          <p:cNvSpPr txBox="1">
            <a:spLocks noChangeArrowheads="1"/>
          </p:cNvSpPr>
          <p:nvPr/>
        </p:nvSpPr>
        <p:spPr bwMode="auto">
          <a:xfrm>
            <a:off x="2762250" y="3632200"/>
            <a:ext cx="39195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26C9E"/>
                </a:solidFill>
                <a:effectLst/>
                <a:uLnTx/>
                <a:uFillTx/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数据简介</a:t>
            </a:r>
          </a:p>
        </p:txBody>
      </p:sp>
      <p:sp>
        <p:nvSpPr>
          <p:cNvPr id="7" name="文本框 8">
            <a:extLst>
              <a:ext uri="{FF2B5EF4-FFF2-40B4-BE49-F238E27FC236}">
                <a16:creationId xmlns:a16="http://schemas.microsoft.com/office/drawing/2014/main" id="{F5E368C9-ACED-4EB6-849E-AA5FF26E2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571625"/>
            <a:ext cx="1495425" cy="538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4400" b="1" i="0" u="none" strike="noStrike" kern="1200" cap="none" spc="0" normalizeH="0" baseline="0" noProof="0" dirty="0">
                <a:ln>
                  <a:noFill/>
                </a:ln>
                <a:solidFill>
                  <a:srgbClr val="F26C9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4400" b="1" i="0" u="none" strike="noStrike" kern="1200" cap="none" spc="0" normalizeH="0" baseline="0" noProof="0" dirty="0">
              <a:ln>
                <a:noFill/>
              </a:ln>
              <a:solidFill>
                <a:srgbClr val="F26C9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文本框 17">
            <a:extLst>
              <a:ext uri="{FF2B5EF4-FFF2-40B4-BE49-F238E27FC236}">
                <a16:creationId xmlns:a16="http://schemas.microsoft.com/office/drawing/2014/main" id="{855CDCE7-B451-4C6A-885C-6B1785B6A0EF}"/>
              </a:ext>
            </a:extLst>
          </p:cNvPr>
          <p:cNvSpPr>
            <a:spLocks/>
          </p:cNvSpPr>
          <p:nvPr/>
        </p:nvSpPr>
        <p:spPr bwMode="auto">
          <a:xfrm>
            <a:off x="341313" y="4933950"/>
            <a:ext cx="2155825" cy="881063"/>
          </a:xfrm>
          <a:custGeom>
            <a:avLst/>
            <a:gdLst>
              <a:gd name="T0" fmla="*/ 352051 w 2156102"/>
              <a:gd name="T1" fmla="*/ 0 h 880167"/>
              <a:gd name="T2" fmla="*/ 1116904 w 2156102"/>
              <a:gd name="T3" fmla="*/ 0 h 880167"/>
              <a:gd name="T4" fmla="*/ 791688 w 2156102"/>
              <a:gd name="T5" fmla="*/ 294006 h 880167"/>
              <a:gd name="T6" fmla="*/ 791688 w 2156102"/>
              <a:gd name="T7" fmla="*/ 306853 h 880167"/>
              <a:gd name="T8" fmla="*/ 2155269 w 2156102"/>
              <a:gd name="T9" fmla="*/ 306853 h 880167"/>
              <a:gd name="T10" fmla="*/ 2155269 w 2156102"/>
              <a:gd name="T11" fmla="*/ 882858 h 880167"/>
              <a:gd name="T12" fmla="*/ 0 w 2156102"/>
              <a:gd name="T13" fmla="*/ 882858 h 880167"/>
              <a:gd name="T14" fmla="*/ 0 w 2156102"/>
              <a:gd name="T15" fmla="*/ 338973 h 880167"/>
              <a:gd name="T16" fmla="*/ 352051 w 2156102"/>
              <a:gd name="T17" fmla="*/ 0 h 88016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156102"/>
              <a:gd name="T28" fmla="*/ 0 h 880167"/>
              <a:gd name="T29" fmla="*/ 2156102 w 2156102"/>
              <a:gd name="T30" fmla="*/ 880167 h 88016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156102" h="880167">
                <a:moveTo>
                  <a:pt x="352186" y="0"/>
                </a:moveTo>
                <a:lnTo>
                  <a:pt x="1117336" y="0"/>
                </a:lnTo>
                <a:lnTo>
                  <a:pt x="791994" y="293110"/>
                </a:lnTo>
                <a:lnTo>
                  <a:pt x="791994" y="305918"/>
                </a:lnTo>
                <a:lnTo>
                  <a:pt x="2156102" y="305918"/>
                </a:lnTo>
                <a:lnTo>
                  <a:pt x="2156102" y="880167"/>
                </a:lnTo>
                <a:lnTo>
                  <a:pt x="0" y="880167"/>
                </a:lnTo>
                <a:lnTo>
                  <a:pt x="0" y="337940"/>
                </a:lnTo>
                <a:lnTo>
                  <a:pt x="35218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290216-83AC-4BD1-B411-478DFC5609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" t="26239" r="1357" b="10047"/>
          <a:stretch/>
        </p:blipFill>
        <p:spPr>
          <a:xfrm>
            <a:off x="4080884" y="4904600"/>
            <a:ext cx="4030231" cy="195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2326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82178"/>
</p:tagLst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</TotalTime>
  <Words>1957</Words>
  <Application>Microsoft Office PowerPoint</Application>
  <PresentationFormat>宽屏</PresentationFormat>
  <Paragraphs>347</Paragraphs>
  <Slides>26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阿里巴巴普惠体</vt:lpstr>
      <vt:lpstr>等线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zxcswjtu@126.com</dc:creator>
  <cp:lastModifiedBy>zxcswjtu@126.com</cp:lastModifiedBy>
  <cp:revision>13</cp:revision>
  <dcterms:created xsi:type="dcterms:W3CDTF">2019-12-21T06:04:17Z</dcterms:created>
  <dcterms:modified xsi:type="dcterms:W3CDTF">2019-12-30T09:33:30Z</dcterms:modified>
</cp:coreProperties>
</file>